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2"/>
  </p:notesMasterIdLst>
  <p:handoutMasterIdLst>
    <p:handoutMasterId r:id="rId63"/>
  </p:handoutMasterIdLst>
  <p:sldIdLst>
    <p:sldId id="256" r:id="rId2"/>
    <p:sldId id="259" r:id="rId3"/>
    <p:sldId id="258" r:id="rId4"/>
    <p:sldId id="260" r:id="rId5"/>
    <p:sldId id="261" r:id="rId6"/>
    <p:sldId id="319" r:id="rId7"/>
    <p:sldId id="262" r:id="rId8"/>
    <p:sldId id="316" r:id="rId9"/>
    <p:sldId id="320" r:id="rId10"/>
    <p:sldId id="274" r:id="rId11"/>
    <p:sldId id="325" r:id="rId12"/>
    <p:sldId id="339" r:id="rId13"/>
    <p:sldId id="341" r:id="rId14"/>
    <p:sldId id="312" r:id="rId15"/>
    <p:sldId id="323" r:id="rId16"/>
    <p:sldId id="326" r:id="rId17"/>
    <p:sldId id="327" r:id="rId18"/>
    <p:sldId id="322" r:id="rId19"/>
    <p:sldId id="324" r:id="rId20"/>
    <p:sldId id="328" r:id="rId21"/>
    <p:sldId id="337" r:id="rId22"/>
    <p:sldId id="332" r:id="rId23"/>
    <p:sldId id="329" r:id="rId24"/>
    <p:sldId id="330" r:id="rId25"/>
    <p:sldId id="331" r:id="rId26"/>
    <p:sldId id="333" r:id="rId27"/>
    <p:sldId id="314" r:id="rId28"/>
    <p:sldId id="275" r:id="rId29"/>
    <p:sldId id="317" r:id="rId30"/>
    <p:sldId id="336" r:id="rId31"/>
    <p:sldId id="340" r:id="rId32"/>
    <p:sldId id="318" r:id="rId33"/>
    <p:sldId id="276" r:id="rId34"/>
    <p:sldId id="264" r:id="rId35"/>
    <p:sldId id="334" r:id="rId36"/>
    <p:sldId id="290" r:id="rId37"/>
    <p:sldId id="286" r:id="rId38"/>
    <p:sldId id="310" r:id="rId39"/>
    <p:sldId id="263" r:id="rId40"/>
    <p:sldId id="265" r:id="rId41"/>
    <p:sldId id="266" r:id="rId42"/>
    <p:sldId id="282" r:id="rId43"/>
    <p:sldId id="335" r:id="rId44"/>
    <p:sldId id="289" r:id="rId45"/>
    <p:sldId id="278" r:id="rId46"/>
    <p:sldId id="288" r:id="rId47"/>
    <p:sldId id="287" r:id="rId48"/>
    <p:sldId id="279" r:id="rId49"/>
    <p:sldId id="285" r:id="rId50"/>
    <p:sldId id="280" r:id="rId51"/>
    <p:sldId id="273" r:id="rId52"/>
    <p:sldId id="281" r:id="rId53"/>
    <p:sldId id="284" r:id="rId54"/>
    <p:sldId id="283" r:id="rId55"/>
    <p:sldId id="268" r:id="rId56"/>
    <p:sldId id="267" r:id="rId57"/>
    <p:sldId id="270" r:id="rId58"/>
    <p:sldId id="271" r:id="rId59"/>
    <p:sldId id="272" r:id="rId60"/>
    <p:sldId id="257" r:id="rId61"/>
  </p:sldIdLst>
  <p:sldSz cx="9144000" cy="5143500" type="screen16x9"/>
  <p:notesSz cx="6858000" cy="9144000"/>
  <p:embeddedFontLst>
    <p:embeddedFont>
      <p:font typeface="Anaheim" panose="020B0604020202020204" charset="0"/>
      <p:regular r:id="rId64"/>
      <p:bold r:id="rId65"/>
    </p:embeddedFont>
    <p:embeddedFont>
      <p:font typeface="Consolas" panose="020B0609020204030204" pitchFamily="49" charset="0"/>
      <p:regular r:id="rId66"/>
      <p:bold r:id="rId67"/>
      <p:italic r:id="rId68"/>
      <p:boldItalic r:id="rId69"/>
    </p:embeddedFont>
    <p:embeddedFont>
      <p:font typeface="DM Sans" pitchFamily="2" charset="0"/>
      <p:regular r:id="rId70"/>
      <p:bold r:id="rId71"/>
      <p:italic r:id="rId72"/>
      <p:boldItalic r:id="rId73"/>
    </p:embeddedFont>
    <p:embeddedFont>
      <p:font typeface="Figtree" panose="020B0604020202020204" charset="0"/>
      <p:regular r:id="rId74"/>
      <p:bold r:id="rId75"/>
      <p:italic r:id="rId76"/>
      <p:boldItalic r:id="rId77"/>
    </p:embeddedFont>
    <p:embeddedFont>
      <p:font typeface="Nunito Light" pitchFamily="2" charset="0"/>
      <p:regular r:id="rId78"/>
      <p:italic r:id="rId79"/>
    </p:embeddedFont>
    <p:embeddedFont>
      <p:font typeface="Open Sans Light" panose="020B0306030504020204" pitchFamily="34" charset="0"/>
      <p:regular r:id="rId80"/>
      <p:italic r:id="rId81"/>
    </p:embeddedFont>
    <p:embeddedFont>
      <p:font typeface="PT Sans" panose="020B0503020203020204" pitchFamily="34" charset="0"/>
      <p:regular r:id="rId82"/>
      <p:bold r:id="rId83"/>
      <p:italic r:id="rId84"/>
      <p:boldItalic r:id="rId85"/>
    </p:embeddedFont>
    <p:embeddedFont>
      <p:font typeface="Sarabun" panose="020B0604020202020204" charset="-34"/>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0" d="100"/>
          <a:sy n="140" d="100"/>
        </p:scale>
        <p:origin x="198" y="108"/>
      </p:cViewPr>
      <p:guideLst>
        <p:guide orient="horz" pos="1620"/>
        <p:guide pos="2880"/>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8/08/2024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all extensions will be useable when connected to remote server as they need to be installed locally. By visiting the extensions tab you will have the option to ‘install shh: &lt;</a:t>
            </a:r>
            <a:r>
              <a:rPr lang="en-US" dirty="0" err="1"/>
              <a:t>ip</a:t>
            </a:r>
            <a:r>
              <a:rPr lang="en-US" dirty="0"/>
              <a:t> your connected to&gt;. This will install the extension for the user on the machine you’re connected to (not in the </a:t>
            </a:r>
            <a:r>
              <a:rPr lang="en-US" dirty="0" err="1"/>
              <a:t>venv</a:t>
            </a:r>
            <a:r>
              <a:rPr lang="en-US" dirty="0"/>
              <a:t>, so it will be available to all projects on the machine).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enable remote connections to the running Django server: Add the Django server IP to the settings.py under ALLOWED HOSTS (or add ‘*’ to make accessible from any machine). This will enable you to visit the admin page from other machines.</a:t>
            </a:r>
          </a:p>
          <a:p>
            <a:pPr marL="0" lvl="0" indent="0" algn="l" rtl="0">
              <a:spcBef>
                <a:spcPts val="0"/>
              </a:spcBef>
              <a:spcAft>
                <a:spcPts val="0"/>
              </a:spcAft>
              <a:buNone/>
            </a:pPr>
            <a:r>
              <a:rPr lang="en-US" dirty="0"/>
              <a:t>Superuser: </a:t>
            </a:r>
            <a:r>
              <a:rPr lang="en-US" dirty="0" err="1"/>
              <a:t>lukewait</a:t>
            </a:r>
            <a:endParaRPr lang="en-US" dirty="0"/>
          </a:p>
          <a:p>
            <a:pPr marL="0" lvl="0" indent="0" algn="l" rtl="0">
              <a:spcBef>
                <a:spcPts val="0"/>
              </a:spcBef>
              <a:spcAft>
                <a:spcPts val="0"/>
              </a:spcAft>
              <a:buNone/>
            </a:pPr>
            <a:r>
              <a:rPr lang="en-US" dirty="0"/>
              <a:t>Password: Passw0rd1!</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21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3393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086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reading </a:t>
            </a:r>
          </a:p>
          <a:p>
            <a:pPr marL="0" lvl="0" indent="0" algn="l" rtl="0">
              <a:spcBef>
                <a:spcPts val="0"/>
              </a:spcBef>
              <a:spcAft>
                <a:spcPts val="0"/>
              </a:spcAft>
              <a:buNone/>
            </a:pPr>
            <a:r>
              <a:rPr lang="en-US" dirty="0"/>
              <a:t>https://docs.djangoproject.com/en/4.0/topics/db/queries/</a:t>
            </a:r>
          </a:p>
          <a:p>
            <a:pPr marL="0" lvl="0" indent="0" algn="l" rtl="0">
              <a:spcBef>
                <a:spcPts val="0"/>
              </a:spcBef>
              <a:spcAft>
                <a:spcPts val="0"/>
              </a:spcAft>
              <a:buNone/>
            </a:pPr>
            <a:r>
              <a:rPr lang="en-US" dirty="0"/>
              <a:t>https://docs.djangoproject.com/en/4.0/topics/db/sql/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0524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Writing models in Django model.py and using make migrations to examine model.py and create schema</a:t>
            </a:r>
          </a:p>
          <a:p>
            <a:pPr marL="0" lvl="0" indent="0" algn="l" rtl="0">
              <a:spcBef>
                <a:spcPts val="0"/>
              </a:spcBef>
              <a:spcAft>
                <a:spcPts val="0"/>
              </a:spcAft>
              <a:buNone/>
            </a:pPr>
            <a:r>
              <a:rPr lang="en-US" dirty="0"/>
              <a:t>OR</a:t>
            </a:r>
          </a:p>
          <a:p>
            <a:pPr marL="0" lvl="0" indent="0" algn="l" rtl="0">
              <a:spcBef>
                <a:spcPts val="0"/>
              </a:spcBef>
              <a:spcAft>
                <a:spcPts val="0"/>
              </a:spcAft>
              <a:buNone/>
            </a:pPr>
            <a:r>
              <a:rPr lang="en-US" dirty="0"/>
              <a:t>Using </a:t>
            </a:r>
            <a:r>
              <a:rPr lang="en-US" dirty="0" err="1"/>
              <a:t>importdb</a:t>
            </a:r>
            <a:r>
              <a:rPr lang="en-US" dirty="0"/>
              <a:t> to examine database and write the schema to model.py (Remove managed = False if you want Django to auto-manage tables. This will appear on linking/intermediary tables.)</a:t>
            </a:r>
          </a:p>
          <a:p>
            <a:pPr marL="0" lvl="0" indent="0" algn="l" rtl="0">
              <a:spcBef>
                <a:spcPts val="0"/>
              </a:spcBef>
              <a:spcAft>
                <a:spcPts val="0"/>
              </a:spcAft>
              <a:buNone/>
            </a:pPr>
            <a:r>
              <a:rPr lang="en-US" dirty="0"/>
              <a:t>This can be used on the built-in </a:t>
            </a:r>
            <a:r>
              <a:rPr lang="en-US" dirty="0" err="1"/>
              <a:t>sqlite</a:t>
            </a:r>
            <a:r>
              <a:rPr lang="en-US" dirty="0"/>
              <a:t> </a:t>
            </a:r>
            <a:r>
              <a:rPr lang="en-US" dirty="0" err="1"/>
              <a:t>db</a:t>
            </a:r>
            <a:r>
              <a:rPr lang="en-US" dirty="0"/>
              <a:t> as well as external </a:t>
            </a:r>
            <a:r>
              <a:rPr lang="en-US" dirty="0" err="1"/>
              <a:t>db’s</a:t>
            </a:r>
            <a:r>
              <a:rPr lang="en-US" dirty="0"/>
              <a:t> such as </a:t>
            </a:r>
            <a:r>
              <a:rPr lang="en-US" dirty="0" err="1"/>
              <a:t>mysql</a:t>
            </a:r>
            <a:r>
              <a:rPr lang="en-US" dirty="0"/>
              <a:t> or oracle. If using an external </a:t>
            </a:r>
            <a:r>
              <a:rPr lang="en-US" dirty="0" err="1"/>
              <a:t>db</a:t>
            </a:r>
            <a:r>
              <a:rPr lang="en-US" dirty="0"/>
              <a:t> you will need to install the </a:t>
            </a:r>
            <a:r>
              <a:rPr lang="en-US" dirty="0" err="1"/>
              <a:t>db</a:t>
            </a:r>
            <a:r>
              <a:rPr lang="en-US" dirty="0"/>
              <a:t> </a:t>
            </a:r>
            <a:r>
              <a:rPr lang="en-US" dirty="0" err="1"/>
              <a:t>sdk</a:t>
            </a:r>
            <a:r>
              <a:rPr lang="en-US" dirty="0"/>
              <a:t> (such as ‘pip install </a:t>
            </a:r>
            <a:r>
              <a:rPr lang="en-US" dirty="0" err="1"/>
              <a:t>mysqlclient</a:t>
            </a:r>
            <a:r>
              <a:rPr lang="en-US" dirty="0"/>
              <a:t>’) in your python virtual environment and add the </a:t>
            </a:r>
            <a:r>
              <a:rPr lang="en-US" dirty="0" err="1"/>
              <a:t>db</a:t>
            </a:r>
            <a:r>
              <a:rPr lang="en-US" dirty="0"/>
              <a:t> connection config to settings.py, under ‘DATABASES’.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Either way, it is crucial that the database and models match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9330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b="1" dirty="0">
                <a:effectLst/>
                <a:latin typeface="Calibri" panose="020F0502020204030204" pitchFamily="34" charset="0"/>
                <a:ea typeface="Calibri" panose="020F0502020204030204" pitchFamily="34" charset="0"/>
                <a:cs typeface="Calibri" panose="020F0502020204030204" pitchFamily="34" charset="0"/>
              </a:rPr>
              <a:t>config/settings.py.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1800" dirty="0">
                <a:effectLst/>
                <a:latin typeface="Calibri" panose="020F0502020204030204" pitchFamily="34" charset="0"/>
                <a:ea typeface="Calibri" panose="020F0502020204030204" pitchFamily="34" charset="0"/>
                <a:cs typeface="Calibri" panose="020F0502020204030204" pitchFamily="34" charset="0"/>
              </a:rPr>
              <a:t>Reference our app (</a:t>
            </a:r>
            <a:r>
              <a:rPr lang="en-GB" sz="1800"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dirty="0">
                <a:effectLst/>
                <a:latin typeface="Calibri" panose="020F0502020204030204" pitchFamily="34" charset="0"/>
                <a:ea typeface="Calibri" panose="020F0502020204030204" pitchFamily="34" charset="0"/>
                <a:cs typeface="Calibri" panose="020F0502020204030204" pitchFamily="34" charset="0"/>
              </a:rPr>
              <a:t>) in the project's settings file under INSTALLED APPS. Remember a project can have multiple apps and they would all need to be declared here.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Here's a working example of how to build up tables with relationships in Django and use ORM capabilities. ORM is portable across a broad range of RDMS and used in a number of development environments, eliminating the need for the developer to redo their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Superuser:</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lukewait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Password:</a:t>
            </a:r>
            <a:r>
              <a:rPr lang="en-GB" sz="1800" dirty="0">
                <a:effectLst/>
                <a:latin typeface="Calibri" panose="020F0502020204030204" pitchFamily="34" charset="0"/>
                <a:ea typeface="Calibri" panose="020F0502020204030204" pitchFamily="34" charset="0"/>
                <a:cs typeface="Calibri" panose="020F0502020204030204" pitchFamily="34" charset="0"/>
              </a:rPr>
              <a:t> Passw0rd1!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 first thing I did was make the models in the models.py file: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endParaRPr lang="en-AU" sz="1800" dirty="0">
              <a:effectLst/>
              <a:highlight>
                <a:srgbClr val="1E1E1E"/>
              </a:highligh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There are two relationships in the above code in the class Album table: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label</a:t>
            </a:r>
            <a:r>
              <a:rPr lang="en-GB" sz="1800" dirty="0">
                <a:effectLst/>
                <a:latin typeface="Calibri" panose="020F0502020204030204" pitchFamily="34" charset="0"/>
                <a:ea typeface="Calibri" panose="020F0502020204030204" pitchFamily="34" charset="0"/>
                <a:cs typeface="Calibri" panose="020F0502020204030204" pitchFamily="34" charset="0"/>
              </a:rPr>
              <a:t> is a foreign key based on the </a:t>
            </a:r>
            <a:r>
              <a:rPr lang="en-GB"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GB" sz="1800" dirty="0">
                <a:effectLst/>
                <a:latin typeface="Calibri" panose="020F0502020204030204" pitchFamily="34" charset="0"/>
                <a:ea typeface="Calibri" panose="020F0502020204030204" pitchFamily="34" charset="0"/>
                <a:cs typeface="Calibri" panose="020F0502020204030204" pitchFamily="34" charset="0"/>
              </a:rPr>
              <a:t> table (one to many)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album_members</a:t>
            </a:r>
            <a:r>
              <a:rPr lang="en-GB" sz="1800" dirty="0">
                <a:effectLst/>
                <a:latin typeface="Calibri" panose="020F0502020204030204" pitchFamily="34" charset="0"/>
                <a:ea typeface="Calibri" panose="020F0502020204030204" pitchFamily="34" charset="0"/>
                <a:cs typeface="Calibri" panose="020F0502020204030204" pitchFamily="34" charset="0"/>
              </a:rPr>
              <a:t> is based on the Musician table as a many to many relationship.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Y</a:t>
            </a:r>
            <a:r>
              <a:rPr lang="en-GB" sz="1800" u="sng" dirty="0">
                <a:effectLst/>
                <a:latin typeface="Calibri" panose="020F0502020204030204" pitchFamily="34" charset="0"/>
                <a:ea typeface="Calibri" panose="020F0502020204030204" pitchFamily="34" charset="0"/>
                <a:cs typeface="Calibri" panose="020F0502020204030204" pitchFamily="34" charset="0"/>
              </a:rPr>
              <a:t>ou do not need to describe linking tables</a:t>
            </a:r>
            <a:r>
              <a:rPr lang="en-GB" sz="1800" dirty="0">
                <a:effectLst/>
                <a:latin typeface="Calibri" panose="020F0502020204030204" pitchFamily="34" charset="0"/>
                <a:ea typeface="Calibri" panose="020F0502020204030204" pitchFamily="34" charset="0"/>
                <a:cs typeface="Calibri" panose="020F0502020204030204" pitchFamily="34" charset="0"/>
              </a:rPr>
              <a:t> for the many to many relationships because Django will take care of this in the background.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b="1" dirty="0">
                <a:effectLst/>
                <a:latin typeface="Calibri" panose="020F0502020204030204" pitchFamily="34" charset="0"/>
                <a:ea typeface="Calibri" panose="020F0502020204030204" pitchFamily="34" charset="0"/>
                <a:cs typeface="Calibri" panose="020F0502020204030204" pitchFamily="34" charset="0"/>
              </a:rPr>
              <a:t>/Admin.py.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Write the following code to register the models and allow us to interact with our database via the admin portal.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We have now established the models and attached the models to the admin back end, as well as linking our app to the project settings, running the migrations, and then building the database for us. If we were the swap databases, we'd have to do this. We would perform the migrations after the swap, and it would create the database for a new RDMS.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makemigrations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migrate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runserver</a:t>
            </a:r>
            <a:r>
              <a:rPr lang="en-GB" sz="1800" dirty="0">
                <a:effectLst/>
                <a:latin typeface="Calibri" panose="020F0502020204030204" pitchFamily="34" charset="0"/>
                <a:ea typeface="Calibri" panose="020F0502020204030204" pitchFamily="34" charset="0"/>
                <a:cs typeface="Calibri" panose="020F0502020204030204" pitchFamily="34" charset="0"/>
              </a:rPr>
              <a:t> (for 127.0.0.1)</a:t>
            </a: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runserver</a:t>
            </a:r>
            <a:r>
              <a:rPr lang="en-GB" sz="1800" dirty="0">
                <a:effectLst/>
                <a:latin typeface="Calibri" panose="020F0502020204030204" pitchFamily="34" charset="0"/>
                <a:ea typeface="Calibri" panose="020F0502020204030204" pitchFamily="34" charset="0"/>
                <a:cs typeface="Calibri" panose="020F0502020204030204" pitchFamily="34" charset="0"/>
              </a:rPr>
              <a:t> &lt;</a:t>
            </a:r>
            <a:r>
              <a:rPr lang="en-GB" sz="1800" dirty="0" err="1">
                <a:effectLst/>
                <a:latin typeface="Calibri" panose="020F0502020204030204" pitchFamily="34" charset="0"/>
                <a:ea typeface="Calibri" panose="020F0502020204030204" pitchFamily="34" charset="0"/>
                <a:cs typeface="Calibri" panose="020F0502020204030204" pitchFamily="34" charset="0"/>
              </a:rPr>
              <a:t>specifyip</a:t>
            </a:r>
            <a:r>
              <a:rPr lang="en-GB" sz="1800" dirty="0">
                <a:effectLst/>
                <a:latin typeface="Calibri" panose="020F0502020204030204" pitchFamily="34" charset="0"/>
                <a:ea typeface="Calibri" panose="020F0502020204030204" pitchFamily="34" charset="0"/>
                <a:cs typeface="Calibri" panose="020F0502020204030204" pitchFamily="34" charset="0"/>
              </a:rPr>
              <a:t>&gt;:&lt;</a:t>
            </a:r>
            <a:r>
              <a:rPr lang="en-GB" sz="1800" dirty="0" err="1">
                <a:effectLst/>
                <a:latin typeface="Calibri" panose="020F0502020204030204" pitchFamily="34" charset="0"/>
                <a:ea typeface="Calibri" panose="020F0502020204030204" pitchFamily="34" charset="0"/>
                <a:cs typeface="Calibri" panose="020F0502020204030204" pitchFamily="34" charset="0"/>
              </a:rPr>
              <a:t>specifyport</a:t>
            </a:r>
            <a:r>
              <a:rPr lang="en-GB" sz="1800" dirty="0">
                <a:effectLst/>
                <a:latin typeface="Calibri" panose="020F0502020204030204" pitchFamily="34" charset="0"/>
                <a:ea typeface="Calibri" panose="020F0502020204030204" pitchFamily="34" charset="0"/>
                <a:cs typeface="Calibri" panose="020F0502020204030204" pitchFamily="34" charset="0"/>
              </a:rPr>
              <a: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5786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4985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Provides an easy way to visualize and edit table field data as well as users/groups for authorization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Alternative is to populate </a:t>
            </a:r>
            <a:r>
              <a:rPr lang="en-US" dirty="0" err="1"/>
              <a:t>db</a:t>
            </a:r>
            <a:r>
              <a:rPr lang="en-US" dirty="0"/>
              <a:t> </a:t>
            </a:r>
            <a:r>
              <a:rPr lang="en-US" dirty="0" err="1"/>
              <a:t>programmitcally</a:t>
            </a:r>
            <a:r>
              <a:rPr lang="en-US" dirty="0"/>
              <a:t> or import </a:t>
            </a:r>
            <a:r>
              <a:rPr lang="en-US" dirty="0" err="1"/>
              <a:t>sql</a:t>
            </a:r>
            <a:r>
              <a:rPr lang="en-US" dirty="0"/>
              <a:t> dump</a:t>
            </a:r>
            <a:endParaRPr dirty="0"/>
          </a:p>
        </p:txBody>
      </p:sp>
    </p:spTree>
    <p:extLst>
      <p:ext uri="{BB962C8B-B14F-4D97-AF65-F5344CB8AC3E}">
        <p14:creationId xmlns:p14="http://schemas.microsoft.com/office/powerpoint/2010/main" val="118129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7323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2084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188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7327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is a powerful and flexible toolkit for building Web APIs in Django. It abstracts much of the boilerplate code required to create RESTful APIs and offers a range of features to make API development more efficient and maintainable.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Features of Django Rest Framework</a:t>
            </a:r>
          </a:p>
          <a:p>
            <a:pPr marL="0" lvl="0" indent="0" algn="l" rtl="0">
              <a:spcBef>
                <a:spcPts val="0"/>
              </a:spcBef>
              <a:spcAft>
                <a:spcPts val="0"/>
              </a:spcAft>
              <a:buNone/>
            </a:pPr>
            <a:r>
              <a:rPr lang="en-US" dirty="0"/>
              <a:t>Serializers:</a:t>
            </a:r>
          </a:p>
          <a:p>
            <a:pPr marL="0" lvl="0" indent="0" algn="l" rtl="0">
              <a:spcBef>
                <a:spcPts val="0"/>
              </a:spcBef>
              <a:spcAft>
                <a:spcPts val="0"/>
              </a:spcAft>
              <a:buNone/>
            </a:pPr>
            <a:r>
              <a:rPr lang="en-US" dirty="0"/>
              <a:t>Convert complex data types, such as </a:t>
            </a:r>
            <a:r>
              <a:rPr lang="en-US" dirty="0" err="1"/>
              <a:t>querysets</a:t>
            </a:r>
            <a:r>
              <a:rPr lang="en-US" dirty="0"/>
              <a:t> and model instances, into native Python data types that can be easily rendered into JSON, XML, or other content types.</a:t>
            </a:r>
          </a:p>
          <a:p>
            <a:pPr marL="0" lvl="0" indent="0" algn="l" rtl="0">
              <a:spcBef>
                <a:spcPts val="0"/>
              </a:spcBef>
              <a:spcAft>
                <a:spcPts val="0"/>
              </a:spcAft>
              <a:buNone/>
            </a:pPr>
            <a:r>
              <a:rPr lang="en-US" dirty="0"/>
              <a:t>Validate incoming data and convert it back into complex types after deserialization.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Views and </a:t>
            </a:r>
            <a:r>
              <a:rPr lang="en-US" dirty="0" err="1"/>
              <a:t>ViewSets</a:t>
            </a:r>
            <a:r>
              <a:rPr lang="en-US" dirty="0"/>
              <a:t>:</a:t>
            </a:r>
          </a:p>
          <a:p>
            <a:pPr marL="0" lvl="0" indent="0" algn="l" rtl="0">
              <a:spcBef>
                <a:spcPts val="0"/>
              </a:spcBef>
              <a:spcAft>
                <a:spcPts val="0"/>
              </a:spcAft>
              <a:buNone/>
            </a:pPr>
            <a:r>
              <a:rPr lang="en-US" dirty="0"/>
              <a:t>Provide a way to define the logic for your API endpoints.</a:t>
            </a:r>
          </a:p>
          <a:p>
            <a:pPr marL="0" lvl="0" indent="0" algn="l" rtl="0">
              <a:spcBef>
                <a:spcPts val="0"/>
              </a:spcBef>
              <a:spcAft>
                <a:spcPts val="0"/>
              </a:spcAft>
              <a:buNone/>
            </a:pPr>
            <a:r>
              <a:rPr lang="en-US" dirty="0" err="1"/>
              <a:t>APIView</a:t>
            </a:r>
            <a:r>
              <a:rPr lang="en-US" dirty="0"/>
              <a:t> provides the base class for all API views.</a:t>
            </a:r>
          </a:p>
          <a:p>
            <a:pPr marL="0" lvl="0" indent="0" algn="l" rtl="0">
              <a:spcBef>
                <a:spcPts val="0"/>
              </a:spcBef>
              <a:spcAft>
                <a:spcPts val="0"/>
              </a:spcAft>
              <a:buNone/>
            </a:pPr>
            <a:r>
              <a:rPr lang="en-US" dirty="0" err="1"/>
              <a:t>ViewSets</a:t>
            </a:r>
            <a:r>
              <a:rPr lang="en-US" dirty="0"/>
              <a:t> offer a way to combine multiple views for a given resource, such as listing, creating, retrieving, updating, and deleting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Routers: Automatically create URL confs for your API, making it simpler to define and manage endpoints.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Permissions: Control access to your API at both the object level and the view level.</a:t>
            </a:r>
          </a:p>
          <a:p>
            <a:pPr marL="0" lvl="0" indent="0" algn="l" rtl="0">
              <a:spcBef>
                <a:spcPts val="0"/>
              </a:spcBef>
              <a:spcAft>
                <a:spcPts val="0"/>
              </a:spcAft>
              <a:buNone/>
            </a:pPr>
            <a:r>
              <a:rPr lang="en-US" dirty="0"/>
              <a:t>Built-in permissions include </a:t>
            </a:r>
            <a:r>
              <a:rPr lang="en-US" dirty="0" err="1"/>
              <a:t>IsAuthenticated</a:t>
            </a:r>
            <a:r>
              <a:rPr lang="en-US" dirty="0"/>
              <a:t>, </a:t>
            </a:r>
            <a:r>
              <a:rPr lang="en-US" dirty="0" err="1"/>
              <a:t>IsAdminUser</a:t>
            </a:r>
            <a:r>
              <a:rPr lang="en-US" dirty="0"/>
              <a:t>, </a:t>
            </a:r>
            <a:r>
              <a:rPr lang="en-US" dirty="0" err="1"/>
              <a:t>AllowAny</a:t>
            </a:r>
            <a:r>
              <a:rPr lang="en-US" dirty="0"/>
              <a:t>,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Authentication: Supports various authentication schemes, such as token-based authentication, session authentication, OAuth,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Browsable API: Provides a web-based interface for testing your API endpoints interactively.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filters/ordering on views to enhance versatility </a:t>
            </a:r>
            <a:r>
              <a:rPr lang="en-US"/>
              <a:t>of endpoints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0048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does not automatically create files like serializers.py or any other specific code or files in your project. The installation process simply adds the DRF package to your Python environment and makes it available for import in your Django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You Need to Do Manually</a:t>
            </a:r>
          </a:p>
          <a:p>
            <a:pPr marL="0" lvl="0" indent="0" algn="l" rtl="0">
              <a:spcBef>
                <a:spcPts val="0"/>
              </a:spcBef>
              <a:spcAft>
                <a:spcPts val="0"/>
              </a:spcAft>
              <a:buNone/>
            </a:pPr>
            <a:r>
              <a:rPr lang="en-US" dirty="0"/>
              <a:t>After installing DRF, you'll need to create the necessary files and structure yourself. Here are the common steps to set up DRF in your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Serializers:</a:t>
            </a:r>
          </a:p>
          <a:p>
            <a:pPr marL="0" lvl="0" indent="0" algn="l" rtl="0">
              <a:spcBef>
                <a:spcPts val="0"/>
              </a:spcBef>
              <a:spcAft>
                <a:spcPts val="0"/>
              </a:spcAft>
              <a:buNone/>
            </a:pPr>
            <a:r>
              <a:rPr lang="en-US" dirty="0"/>
              <a:t>You will need to create a serializers.py file in your Django app directory where you define your serializers.</a:t>
            </a:r>
          </a:p>
          <a:p>
            <a:pPr marL="0" lvl="0" indent="0" algn="l" rtl="0">
              <a:spcBef>
                <a:spcPts val="0"/>
              </a:spcBef>
              <a:spcAft>
                <a:spcPts val="0"/>
              </a:spcAft>
              <a:buNone/>
            </a:pPr>
            <a:r>
              <a:rPr lang="en-US" dirty="0"/>
              <a:t>Example:</a:t>
            </a:r>
          </a:p>
          <a:p>
            <a:pPr marL="0" lvl="0" indent="0" algn="l" rtl="0">
              <a:spcBef>
                <a:spcPts val="0"/>
              </a:spcBef>
              <a:spcAft>
                <a:spcPts val="0"/>
              </a:spcAft>
              <a:buNone/>
            </a:pPr>
            <a:r>
              <a:rPr lang="en-US" dirty="0"/>
              <a:t># main_app/serializers.py</a:t>
            </a:r>
          </a:p>
          <a:p>
            <a:pPr marL="0" lvl="0" indent="0" algn="l" rtl="0">
              <a:spcBef>
                <a:spcPts val="0"/>
              </a:spcBef>
              <a:spcAft>
                <a:spcPts val="0"/>
              </a:spcAft>
              <a:buNone/>
            </a:pPr>
            <a:r>
              <a:rPr lang="en-US" dirty="0"/>
              <a:t>from </a:t>
            </a:r>
            <a:r>
              <a:rPr lang="en-US" dirty="0" err="1"/>
              <a:t>rest_framework</a:t>
            </a:r>
            <a:r>
              <a:rPr lang="en-US" dirty="0"/>
              <a:t> import serializers</a:t>
            </a:r>
          </a:p>
          <a:p>
            <a:pPr marL="0" lvl="0" indent="0" algn="l" rtl="0">
              <a:spcBef>
                <a:spcPts val="0"/>
              </a:spcBef>
              <a:spcAft>
                <a:spcPts val="0"/>
              </a:spcAft>
              <a:buNone/>
            </a:pPr>
            <a:r>
              <a:rPr lang="en-US" dirty="0"/>
              <a:t>from .models import </a:t>
            </a:r>
            <a:r>
              <a:rPr lang="en-US" dirty="0" err="1"/>
              <a:t>RecordLabel</a:t>
            </a:r>
            <a:r>
              <a:rPr lang="en-US" dirty="0"/>
              <a:t>, Album, Musician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class </a:t>
            </a:r>
            <a:r>
              <a:rPr lang="en-US" dirty="0" err="1"/>
              <a:t>RecordLabelSerializer</a:t>
            </a:r>
            <a:r>
              <a:rPr lang="en-US" dirty="0"/>
              <a:t>(</a:t>
            </a:r>
            <a:r>
              <a:rPr lang="en-US" dirty="0" err="1"/>
              <a:t>serializers.ModelSerializer</a:t>
            </a:r>
            <a:r>
              <a:rPr lang="en-US" dirty="0"/>
              <a:t>):</a:t>
            </a:r>
          </a:p>
          <a:p>
            <a:pPr marL="0" lvl="0" indent="0" algn="l" rtl="0">
              <a:spcBef>
                <a:spcPts val="0"/>
              </a:spcBef>
              <a:spcAft>
                <a:spcPts val="0"/>
              </a:spcAft>
              <a:buNone/>
            </a:pPr>
            <a:r>
              <a:rPr lang="en-US" dirty="0"/>
              <a:t>    class Meta:</a:t>
            </a:r>
          </a:p>
          <a:p>
            <a:pPr marL="0" lvl="0" indent="0" algn="l" rtl="0">
              <a:spcBef>
                <a:spcPts val="0"/>
              </a:spcBef>
              <a:spcAft>
                <a:spcPts val="0"/>
              </a:spcAft>
              <a:buNone/>
            </a:pPr>
            <a:r>
              <a:rPr lang="en-US" dirty="0"/>
              <a:t>        model = </a:t>
            </a:r>
            <a:r>
              <a:rPr lang="en-US" dirty="0" err="1"/>
              <a:t>RecordLabel</a:t>
            </a:r>
            <a:endParaRPr lang="en-US" dirty="0"/>
          </a:p>
          <a:p>
            <a:pPr marL="0" lvl="0" indent="0" algn="l" rtl="0">
              <a:spcBef>
                <a:spcPts val="0"/>
              </a:spcBef>
              <a:spcAft>
                <a:spcPts val="0"/>
              </a:spcAft>
              <a:buNone/>
            </a:pPr>
            <a:r>
              <a:rPr lang="en-US" dirty="0"/>
              <a:t>        fields = ['id', 'task', 'completed', 'timestamp', 'updated', 'user']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Views: Create or modify your views.py file to include API views using DRF.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Update URLs: Set up the URL routing in your urls.py files for your app and project.</a:t>
            </a:r>
          </a:p>
          <a:p>
            <a:pPr marL="0" lvl="0" indent="0" algn="l" rtl="0">
              <a:spcBef>
                <a:spcPts val="0"/>
              </a:spcBef>
              <a:spcAft>
                <a:spcPts val="0"/>
              </a:spcAft>
              <a:buNone/>
            </a:pPr>
            <a:r>
              <a:rPr lang="en-US" dirty="0"/>
              <a:t>- Create urls.py in </a:t>
            </a:r>
            <a:r>
              <a:rPr lang="en-US" dirty="0" err="1"/>
              <a:t>main_app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Configure Settings: Add '</a:t>
            </a:r>
            <a:r>
              <a:rPr lang="en-US" dirty="0" err="1"/>
              <a:t>rest_framework</a:t>
            </a:r>
            <a:r>
              <a:rPr lang="en-US" dirty="0"/>
              <a:t>' to your INSTALLED_APPS in settings.py if you haven't done so.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Testing: You may want to set up tests for your API endpoints using DRF's testing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While DRF provides many useful features and tools for building APIs, it requires you to manually define serializers, views, and URLs as per your application's needs. The framework facilitates API development but does not automate file or code generation.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access the CRUD functions through the REST API, open a new tab in your </a:t>
            </a:r>
            <a:r>
              <a:rPr lang="en-US" dirty="0" err="1"/>
              <a:t>Ib</a:t>
            </a:r>
            <a:r>
              <a:rPr lang="en-US" dirty="0"/>
              <a:t> browser and navigate to http://&lt;ip&gt;:8000/&lt;model&gt;/. This will display a list of entries in the model. Access specific entries with http://&lt;ip&gt;:8000/&lt;model&gt;/&lt;id&gt;</a:t>
            </a:r>
            <a:endParaRPr dirty="0"/>
          </a:p>
        </p:txBody>
      </p:sp>
    </p:spTree>
    <p:extLst>
      <p:ext uri="{BB962C8B-B14F-4D97-AF65-F5344CB8AC3E}">
        <p14:creationId xmlns:p14="http://schemas.microsoft.com/office/powerpoint/2010/main" val="2534591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Users permissions in the admin portal pertain to only the admin portal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want to apply these permissions to the </a:t>
            </a:r>
            <a:r>
              <a:rPr lang="en-US" dirty="0" err="1"/>
              <a:t>api</a:t>
            </a:r>
            <a:r>
              <a:rPr lang="en-US" dirty="0"/>
              <a:t> views you will need to programmatically check the users permissions and write conditional code</a:t>
            </a:r>
          </a:p>
          <a:p>
            <a:pPr marL="0" lvl="0" indent="0" algn="l" rtl="0">
              <a:spcBef>
                <a:spcPts val="0"/>
              </a:spcBef>
              <a:spcAft>
                <a:spcPts val="0"/>
              </a:spcAft>
              <a:buNone/>
            </a:pPr>
            <a:r>
              <a:rPr lang="en-US" dirty="0"/>
              <a:t>For example, the talent agents only have permission to CRUD the Musician model however they can still access the </a:t>
            </a:r>
            <a:r>
              <a:rPr lang="en-US" dirty="0" err="1"/>
              <a:t>RecordLabelListAPIView</a:t>
            </a:r>
            <a:endParaRPr dirty="0"/>
          </a:p>
        </p:txBody>
      </p:sp>
    </p:spTree>
    <p:extLst>
      <p:ext uri="{BB962C8B-B14F-4D97-AF65-F5344CB8AC3E}">
        <p14:creationId xmlns:p14="http://schemas.microsoft.com/office/powerpoint/2010/main" val="2191843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application API will be a collection of the API endpoints in urls.py that point to API views in view.py.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Difference between regular views (front end rendering) and API views (back end access)</a:t>
            </a:r>
          </a:p>
          <a:p>
            <a:pPr marL="0" lvl="0" indent="0" algn="l" rtl="0">
              <a:spcBef>
                <a:spcPts val="0"/>
              </a:spcBef>
              <a:spcAft>
                <a:spcPts val="0"/>
              </a:spcAft>
              <a:buNone/>
            </a:pPr>
            <a:r>
              <a:rPr lang="en-US" dirty="0"/>
              <a:t>Regular views to return HTML content – return content Using render vs </a:t>
            </a:r>
            <a:r>
              <a:rPr lang="en-US" dirty="0" err="1"/>
              <a:t>http.response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API views </a:t>
            </a:r>
            <a:r>
              <a:rPr lang="en-US" b="0" dirty="0">
                <a:solidFill>
                  <a:srgbClr val="6A9955"/>
                </a:solidFill>
                <a:effectLst/>
                <a:highlight>
                  <a:srgbClr val="1E1E1E"/>
                </a:highlight>
                <a:latin typeface="Consolas" panose="020B0609020204030204" pitchFamily="49" charset="0"/>
              </a:rPr>
              <a:t>to handle programmatic access to resources – return content using serializer vs </a:t>
            </a:r>
            <a:r>
              <a:rPr lang="en-US" b="0" dirty="0" err="1">
                <a:solidFill>
                  <a:srgbClr val="6A9955"/>
                </a:solidFill>
                <a:effectLst/>
                <a:highlight>
                  <a:srgbClr val="1E1E1E"/>
                </a:highlight>
                <a:latin typeface="Consolas" panose="020B0609020204030204" pitchFamily="49" charset="0"/>
              </a:rPr>
              <a:t>json.response</a:t>
            </a: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them in conjunction – regular view loads html, provides interactive elements via </a:t>
            </a:r>
            <a:r>
              <a:rPr lang="en-US" dirty="0" err="1"/>
              <a:t>js</a:t>
            </a:r>
            <a:r>
              <a:rPr lang="en-US" dirty="0"/>
              <a:t> that can call </a:t>
            </a:r>
            <a:r>
              <a:rPr lang="en-US" dirty="0" err="1"/>
              <a:t>api</a:t>
            </a:r>
            <a:r>
              <a:rPr lang="en-US" dirty="0"/>
              <a:t> endpoints which point to </a:t>
            </a:r>
            <a:r>
              <a:rPr lang="en-US" dirty="0" err="1"/>
              <a:t>api</a:t>
            </a:r>
            <a:r>
              <a:rPr lang="en-US" dirty="0"/>
              <a:t> views, which provide access to resources, which are then returned to the </a:t>
            </a:r>
            <a:r>
              <a:rPr lang="en-US" dirty="0" err="1"/>
              <a:t>js</a:t>
            </a:r>
            <a:r>
              <a:rPr lang="en-US" dirty="0"/>
              <a:t> via serializer (usually </a:t>
            </a:r>
            <a:r>
              <a:rPr lang="en-US" dirty="0" err="1"/>
              <a:t>json</a:t>
            </a:r>
            <a:r>
              <a:rPr lang="en-US" dirty="0"/>
              <a:t>), which then processes the response as needed, and displays it on the HTML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directories – expects </a:t>
            </a:r>
            <a:r>
              <a:rPr lang="en-US" dirty="0" err="1"/>
              <a:t>htmls</a:t>
            </a:r>
            <a:r>
              <a:rPr lang="en-US" dirty="0"/>
              <a:t> to be in </a:t>
            </a:r>
            <a:r>
              <a:rPr lang="en-US" dirty="0" err="1"/>
              <a:t>main_app</a:t>
            </a:r>
            <a:r>
              <a:rPr lang="en-US" dirty="0"/>
              <a:t>/templates/&lt;best to use another folder here to distinguish the contents of this ‘templates’  </a:t>
            </a:r>
            <a:r>
              <a:rPr lang="en-US" dirty="0" err="1"/>
              <a:t>dir</a:t>
            </a:r>
            <a:r>
              <a:rPr lang="en-US" dirty="0"/>
              <a:t> from other apps&gt;/</a:t>
            </a:r>
          </a:p>
          <a:p>
            <a:pPr marL="0" lvl="0" indent="0" algn="l" rtl="0">
              <a:spcBef>
                <a:spcPts val="0"/>
              </a:spcBef>
              <a:spcAft>
                <a:spcPts val="0"/>
              </a:spcAft>
              <a:buNone/>
            </a:pPr>
            <a:r>
              <a:rPr lang="en-US" dirty="0"/>
              <a:t>Expects </a:t>
            </a:r>
            <a:r>
              <a:rPr lang="en-US" dirty="0" err="1"/>
              <a:t>js</a:t>
            </a:r>
            <a:r>
              <a:rPr lang="en-US" dirty="0"/>
              <a:t> and </a:t>
            </a:r>
            <a:r>
              <a:rPr lang="en-US" dirty="0" err="1"/>
              <a:t>css</a:t>
            </a:r>
            <a:r>
              <a:rPr lang="en-US" dirty="0"/>
              <a:t> to be in </a:t>
            </a:r>
            <a:r>
              <a:rPr lang="en-US" dirty="0" err="1"/>
              <a:t>main_app</a:t>
            </a:r>
            <a:r>
              <a:rPr lang="en-US" dirty="0"/>
              <a:t>/static/&lt;same as templates, use another folder to make unique&gt;/</a:t>
            </a:r>
          </a:p>
          <a:p>
            <a:pPr marL="0" lvl="0" indent="0" algn="l" rtl="0">
              <a:spcBef>
                <a:spcPts val="0"/>
              </a:spcBef>
              <a:spcAft>
                <a:spcPts val="0"/>
              </a:spcAft>
              <a:buNone/>
            </a:pPr>
            <a:endParaRPr lang="en-US" dirty="0"/>
          </a:p>
          <a:p>
            <a:r>
              <a:rPr lang="en-AU" b="0" dirty="0">
                <a:solidFill>
                  <a:srgbClr val="569CD6"/>
                </a:solidFill>
                <a:effectLst/>
                <a:highlight>
                  <a:srgbClr val="1E1E1E"/>
                </a:highlight>
                <a:latin typeface="Consolas" panose="020B0609020204030204" pitchFamily="49" charset="0"/>
              </a:rPr>
              <a:t>{% </a:t>
            </a:r>
            <a:r>
              <a:rPr lang="en-AU" b="0" dirty="0">
                <a:solidFill>
                  <a:srgbClr val="C586C0"/>
                </a:solidFill>
                <a:effectLst/>
                <a:highlight>
                  <a:srgbClr val="1E1E1E"/>
                </a:highlight>
                <a:latin typeface="Consolas" panose="020B0609020204030204" pitchFamily="49" charset="0"/>
              </a:rPr>
              <a:t>load</a:t>
            </a:r>
            <a:r>
              <a:rPr lang="en-AU" b="0" dirty="0">
                <a:solidFill>
                  <a:srgbClr val="569CD6"/>
                </a:solidFill>
                <a:effectLst/>
                <a:highlight>
                  <a:srgbClr val="1E1E1E"/>
                </a:highlight>
                <a:latin typeface="Consolas" panose="020B0609020204030204" pitchFamily="49" charset="0"/>
              </a:rPr>
              <a:t> static %}</a:t>
            </a:r>
            <a:r>
              <a:rPr lang="en-AU" b="0" dirty="0">
                <a:solidFill>
                  <a:srgbClr val="D4D4D4"/>
                </a:solidFill>
                <a:effectLst/>
                <a:highlight>
                  <a:srgbClr val="1E1E1E"/>
                </a:highlight>
                <a:latin typeface="Consolas" panose="020B0609020204030204" pitchFamily="49" charset="0"/>
              </a:rPr>
              <a:t> </a:t>
            </a:r>
            <a:r>
              <a:rPr lang="en-AU" b="0" dirty="0">
                <a:solidFill>
                  <a:srgbClr val="6A9955"/>
                </a:solidFill>
                <a:effectLst/>
                <a:highlight>
                  <a:srgbClr val="1E1E1E"/>
                </a:highlight>
                <a:latin typeface="Consolas" panose="020B0609020204030204" pitchFamily="49" charset="0"/>
              </a:rPr>
              <a:t>&lt;!-- Loads Django default location for static files such as </a:t>
            </a:r>
            <a:r>
              <a:rPr lang="en-AU" b="0" dirty="0" err="1">
                <a:solidFill>
                  <a:srgbClr val="6A9955"/>
                </a:solidFill>
                <a:effectLst/>
                <a:highlight>
                  <a:srgbClr val="1E1E1E"/>
                </a:highlight>
                <a:latin typeface="Consolas" panose="020B0609020204030204" pitchFamily="49" charset="0"/>
              </a:rPr>
              <a:t>css</a:t>
            </a:r>
            <a:r>
              <a:rPr lang="en-AU" b="0" dirty="0">
                <a:solidFill>
                  <a:srgbClr val="6A9955"/>
                </a:solidFill>
                <a:effectLst/>
                <a:highlight>
                  <a:srgbClr val="1E1E1E"/>
                </a:highlight>
                <a:latin typeface="Consolas" panose="020B0609020204030204" pitchFamily="49" charset="0"/>
              </a:rPr>
              <a:t>, </a:t>
            </a:r>
            <a:r>
              <a:rPr lang="en-AU" b="0" dirty="0" err="1">
                <a:solidFill>
                  <a:srgbClr val="6A9955"/>
                </a:solidFill>
                <a:effectLst/>
                <a:highlight>
                  <a:srgbClr val="1E1E1E"/>
                </a:highlight>
                <a:latin typeface="Consolas" panose="020B0609020204030204" pitchFamily="49" charset="0"/>
              </a:rPr>
              <a:t>js</a:t>
            </a:r>
            <a:r>
              <a:rPr lang="en-AU" b="0" dirty="0">
                <a:solidFill>
                  <a:srgbClr val="6A9955"/>
                </a:solidFill>
                <a:effectLst/>
                <a:highlight>
                  <a:srgbClr val="1E1E1E"/>
                </a:highlight>
                <a:latin typeface="Consolas" panose="020B0609020204030204" pitchFamily="49" charset="0"/>
              </a:rPr>
              <a:t> and image files (</a:t>
            </a:r>
            <a:r>
              <a:rPr lang="en-AU" b="0" dirty="0" err="1">
                <a:solidFill>
                  <a:srgbClr val="6A9955"/>
                </a:solidFill>
                <a:effectLst/>
                <a:highlight>
                  <a:srgbClr val="1E1E1E"/>
                </a:highlight>
                <a:latin typeface="Consolas" panose="020B0609020204030204" pitchFamily="49" charset="0"/>
              </a:rPr>
              <a:t>main_app</a:t>
            </a:r>
            <a:r>
              <a:rPr lang="en-AU" b="0" dirty="0">
                <a:solidFill>
                  <a:srgbClr val="6A9955"/>
                </a:solidFill>
                <a:effectLst/>
                <a:highlight>
                  <a:srgbClr val="1E1E1E"/>
                </a:highlight>
                <a:latin typeface="Consolas" panose="020B0609020204030204" pitchFamily="49" charset="0"/>
              </a:rPr>
              <a:t>/static) --&gt;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link</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rel</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"stylesheet"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href</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/main_app.css'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script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src</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/main_app.js'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defer</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script</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head</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how a front end framework might fit into </a:t>
            </a:r>
            <a:r>
              <a:rPr lang="en-US" dirty="0" err="1"/>
              <a:t>django</a:t>
            </a:r>
            <a:r>
              <a:rPr lang="en-US" dirty="0"/>
              <a:t> such as react</a:t>
            </a:r>
          </a:p>
        </p:txBody>
      </p:sp>
    </p:spTree>
    <p:extLst>
      <p:ext uri="{BB962C8B-B14F-4D97-AF65-F5344CB8AC3E}">
        <p14:creationId xmlns:p14="http://schemas.microsoft.com/office/powerpoint/2010/main" val="478110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 In the "Request URL" field, enter the URL for the DJANGO API endpoint you want to test. For example, if you want to test the "users" endpoint, you would enter "http://localhost:8000/users/".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Or use Postman, it does the thing too.</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Cover Swagger and </a:t>
            </a:r>
            <a:r>
              <a:rPr lang="en-US" dirty="0" err="1"/>
              <a:t>OpenAPI</a:t>
            </a:r>
            <a:r>
              <a:rPr lang="en-US" dirty="0"/>
              <a:t> explanation</a:t>
            </a:r>
          </a:p>
          <a:p>
            <a:pPr marL="0" lvl="0" indent="0" algn="l" rtl="0">
              <a:spcBef>
                <a:spcPts val="0"/>
              </a:spcBef>
              <a:spcAft>
                <a:spcPts val="0"/>
              </a:spcAft>
              <a:buNone/>
            </a:pPr>
            <a:r>
              <a:rPr lang="en-US" dirty="0" err="1"/>
              <a:t>Redoc</a:t>
            </a:r>
            <a:r>
              <a:rPr lang="en-US" dirty="0"/>
              <a:t> is similar to Swagger and is another option to display </a:t>
            </a:r>
            <a:r>
              <a:rPr lang="en-US" dirty="0" err="1"/>
              <a:t>api</a:t>
            </a:r>
            <a:r>
              <a:rPr lang="en-US" dirty="0"/>
              <a:t> documentation with </a:t>
            </a:r>
            <a:r>
              <a:rPr lang="en-US" dirty="0" err="1"/>
              <a:t>openapi</a:t>
            </a:r>
            <a:r>
              <a:rPr lang="en-US" dirty="0"/>
              <a:t> specifications.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158750" indent="0">
              <a:buNone/>
            </a:pPr>
            <a:r>
              <a:rPr lang="en-AU" dirty="0"/>
              <a:t>I recommend using </a:t>
            </a:r>
            <a:r>
              <a:rPr lang="en-AU" dirty="0" err="1"/>
              <a:t>drf_yasg</a:t>
            </a:r>
            <a:r>
              <a:rPr lang="en-AU" dirty="0"/>
              <a:t> for generating API documentation in Django projects. It is well-maintained and supports the </a:t>
            </a:r>
            <a:r>
              <a:rPr lang="en-AU" dirty="0" err="1"/>
              <a:t>OpenAPI</a:t>
            </a:r>
            <a:r>
              <a:rPr lang="en-AU" dirty="0"/>
              <a:t> specification, which is a widely adopted standard for API documentation. Here’s a step-by-step guide on how to set up </a:t>
            </a:r>
            <a:r>
              <a:rPr lang="en-AU" dirty="0" err="1"/>
              <a:t>drf_yasg</a:t>
            </a:r>
            <a:r>
              <a:rPr lang="en-AU" dirty="0"/>
              <a:t> in your Django project:</a:t>
            </a:r>
          </a:p>
          <a:p>
            <a:endParaRPr lang="en-AU" dirty="0"/>
          </a:p>
          <a:p>
            <a:pPr marL="158750" indent="0">
              <a:buFont typeface="+mj-lt"/>
              <a:buNone/>
            </a:pPr>
            <a:r>
              <a:rPr lang="en-AU" b="1" dirty="0"/>
              <a:t>Install </a:t>
            </a:r>
            <a:r>
              <a:rPr lang="en-AU" b="1" dirty="0" err="1"/>
              <a:t>drf_yasg</a:t>
            </a:r>
            <a:r>
              <a:rPr lang="en-AU" dirty="0"/>
              <a:t>:</a:t>
            </a:r>
          </a:p>
          <a:p>
            <a:pPr marL="158750" indent="0" rtl="0">
              <a:buFont typeface="+mj-lt"/>
              <a:buNone/>
            </a:pPr>
            <a:r>
              <a:rPr lang="en-AU" dirty="0"/>
              <a:t>pip install </a:t>
            </a:r>
            <a:r>
              <a:rPr lang="en-AU" dirty="0" err="1"/>
              <a:t>drf-yasg</a:t>
            </a:r>
            <a:r>
              <a:rPr lang="en-AU" dirty="0"/>
              <a:t> </a:t>
            </a:r>
          </a:p>
          <a:p>
            <a:pPr rtl="0">
              <a:buFont typeface="+mj-lt"/>
              <a:buAutoNum type="arabicPeriod"/>
            </a:pPr>
            <a:endParaRPr lang="en-AU" dirty="0"/>
          </a:p>
          <a:p>
            <a:pPr marL="158750" indent="0">
              <a:buFont typeface="+mj-lt"/>
              <a:buNone/>
            </a:pPr>
            <a:r>
              <a:rPr lang="en-AU" b="1" dirty="0"/>
              <a:t>Update your urls.py file</a:t>
            </a:r>
            <a:r>
              <a:rPr lang="en-AU" dirty="0"/>
              <a:t>:</a:t>
            </a:r>
          </a:p>
          <a:p>
            <a:pPr marL="158750" indent="0">
              <a:buFont typeface="+mj-lt"/>
              <a:buNone/>
            </a:pPr>
            <a:r>
              <a:rPr lang="en-AU" dirty="0"/>
              <a:t>If you're working with a project-level urls.py, add the following configuration. If you're working within an app, you can add this configuration to the app’s urls.py, but the project-level file is more common for such configurations.</a:t>
            </a:r>
          </a:p>
          <a:p>
            <a:pPr marL="158750" indent="0" rtl="0">
              <a:buFont typeface="+mj-lt"/>
              <a:buNone/>
            </a:pPr>
            <a:endParaRPr lang="en-AU" dirty="0"/>
          </a:p>
          <a:p>
            <a:pPr marL="158750" indent="0" rtl="0">
              <a:buFont typeface="+mj-lt"/>
              <a:buNone/>
            </a:pPr>
            <a:r>
              <a:rPr lang="en-AU" dirty="0"/>
              <a:t>from </a:t>
            </a:r>
            <a:r>
              <a:rPr lang="en-AU" dirty="0" err="1"/>
              <a:t>django.contrib</a:t>
            </a:r>
            <a:r>
              <a:rPr lang="en-AU" dirty="0"/>
              <a:t> import admin </a:t>
            </a:r>
          </a:p>
          <a:p>
            <a:pPr marL="158750" indent="0" rtl="0">
              <a:buFont typeface="+mj-lt"/>
              <a:buNone/>
            </a:pPr>
            <a:r>
              <a:rPr lang="en-AU" dirty="0"/>
              <a:t>from </a:t>
            </a:r>
            <a:r>
              <a:rPr lang="en-AU" dirty="0" err="1"/>
              <a:t>django.urls</a:t>
            </a:r>
            <a:r>
              <a:rPr lang="en-AU" dirty="0"/>
              <a:t> import path, </a:t>
            </a:r>
            <a:r>
              <a:rPr lang="en-AU" dirty="0" err="1"/>
              <a:t>re_path</a:t>
            </a:r>
            <a:r>
              <a:rPr lang="en-AU" dirty="0"/>
              <a:t> </a:t>
            </a:r>
          </a:p>
          <a:p>
            <a:pPr marL="158750" indent="0" rtl="0">
              <a:buFont typeface="+mj-lt"/>
              <a:buNone/>
            </a:pPr>
            <a:r>
              <a:rPr lang="en-AU" dirty="0"/>
              <a:t>from </a:t>
            </a:r>
            <a:r>
              <a:rPr lang="en-AU" dirty="0" err="1"/>
              <a:t>rest_framework</a:t>
            </a:r>
            <a:r>
              <a:rPr lang="en-AU" dirty="0"/>
              <a:t> import permissions </a:t>
            </a:r>
          </a:p>
          <a:p>
            <a:pPr marL="158750" indent="0" rtl="0">
              <a:buFont typeface="+mj-lt"/>
              <a:buNone/>
            </a:pPr>
            <a:r>
              <a:rPr lang="en-AU" dirty="0"/>
              <a:t>from </a:t>
            </a:r>
            <a:r>
              <a:rPr lang="en-AU" dirty="0" err="1"/>
              <a:t>drf_yasg.views</a:t>
            </a:r>
            <a:r>
              <a:rPr lang="en-AU" dirty="0"/>
              <a:t> import </a:t>
            </a:r>
            <a:r>
              <a:rPr lang="en-AU" dirty="0" err="1"/>
              <a:t>get_schema_view</a:t>
            </a:r>
            <a:r>
              <a:rPr lang="en-AU" dirty="0"/>
              <a:t> </a:t>
            </a:r>
          </a:p>
          <a:p>
            <a:pPr marL="158750" indent="0" rtl="0">
              <a:buFont typeface="+mj-lt"/>
              <a:buNone/>
            </a:pPr>
            <a:r>
              <a:rPr lang="en-AU" dirty="0"/>
              <a:t>from </a:t>
            </a:r>
            <a:r>
              <a:rPr lang="en-AU" dirty="0" err="1"/>
              <a:t>drf_yasg</a:t>
            </a:r>
            <a:r>
              <a:rPr lang="en-AU" dirty="0"/>
              <a:t> import </a:t>
            </a:r>
            <a:r>
              <a:rPr lang="en-AU" dirty="0" err="1"/>
              <a:t>openapi</a:t>
            </a:r>
            <a:r>
              <a:rPr lang="en-AU" dirty="0"/>
              <a:t> </a:t>
            </a:r>
          </a:p>
          <a:p>
            <a:pPr marL="158750" indent="0" rtl="0">
              <a:buFont typeface="+mj-lt"/>
              <a:buNone/>
            </a:pPr>
            <a:r>
              <a:rPr lang="en-AU" b="0" dirty="0" err="1">
                <a:solidFill>
                  <a:srgbClr val="9CDCFE"/>
                </a:solidFill>
                <a:effectLst/>
                <a:highlight>
                  <a:srgbClr val="1E1E1E"/>
                </a:highlight>
                <a:latin typeface="Consolas" panose="020B0609020204030204" pitchFamily="49" charset="0"/>
              </a:rPr>
              <a:t>main_app_schema_view</a:t>
            </a:r>
            <a:r>
              <a:rPr lang="en-AU" b="0" dirty="0">
                <a:solidFill>
                  <a:srgbClr val="D4D4D4"/>
                </a:solidFill>
                <a:effectLst/>
                <a:highlight>
                  <a:srgbClr val="1E1E1E"/>
                </a:highlight>
                <a:latin typeface="Consolas" panose="020B0609020204030204" pitchFamily="49" charset="0"/>
              </a:rPr>
              <a:t> = </a:t>
            </a:r>
            <a:r>
              <a:rPr lang="en-AU" b="0" dirty="0" err="1">
                <a:solidFill>
                  <a:srgbClr val="DCDCAA"/>
                </a:solidFill>
                <a:effectLst/>
                <a:highlight>
                  <a:srgbClr val="1E1E1E"/>
                </a:highlight>
                <a:latin typeface="Consolas" panose="020B0609020204030204" pitchFamily="49" charset="0"/>
              </a:rPr>
              <a:t>get_schema_view</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Info</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title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a:t>
            </a:r>
            <a:r>
              <a:rPr lang="en-AU" b="0" dirty="0">
                <a:solidFill>
                  <a:srgbClr val="CE9178"/>
                </a:solidFill>
                <a:effectLst/>
                <a:highlight>
                  <a:srgbClr val="1E1E1E"/>
                </a:highlight>
                <a:latin typeface="Consolas" panose="020B0609020204030204" pitchFamily="49" charset="0"/>
              </a:rPr>
              <a:t> Project API"</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default_version</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'v1'</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description</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"API documentation for all apps present in </a:t>
            </a:r>
            <a:r>
              <a:rPr lang="en-AU" b="0" dirty="0" err="1">
                <a:solidFill>
                  <a:srgbClr val="CE9178"/>
                </a:solidFill>
                <a:effectLst/>
                <a:highlight>
                  <a:srgbClr val="1E1E1E"/>
                </a:highlight>
                <a:latin typeface="Consolas" panose="020B0609020204030204" pitchFamily="49" charset="0"/>
              </a:rPr>
              <a:t>sql_ex</a:t>
            </a:r>
            <a:r>
              <a:rPr lang="en-AU" b="0" dirty="0">
                <a:solidFill>
                  <a:srgbClr val="CE9178"/>
                </a:solidFill>
                <a:effectLst/>
                <a:highlight>
                  <a:srgbClr val="1E1E1E"/>
                </a:highlight>
                <a:latin typeface="Consolas" panose="020B0609020204030204" pitchFamily="49" charset="0"/>
              </a:rPr>
              <a:t> Project"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terms_of_service</a:t>
            </a:r>
            <a:r>
              <a:rPr lang="en-AU" b="0" dirty="0">
                <a:solidFill>
                  <a:srgbClr val="D4D4D4"/>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None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contact</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Contact</a:t>
            </a:r>
            <a:r>
              <a:rPr lang="en-AU" b="0" dirty="0">
                <a:solidFill>
                  <a:srgbClr val="D4D4D4"/>
                </a:solidFill>
                <a:effectLst/>
                <a:highlight>
                  <a:srgbClr val="1E1E1E"/>
                </a:highlight>
                <a:latin typeface="Consolas" panose="020B0609020204030204" pitchFamily="49" charset="0"/>
              </a:rPr>
              <a:t>(</a:t>
            </a:r>
            <a:r>
              <a:rPr lang="en-AU" b="0" dirty="0">
                <a:solidFill>
                  <a:srgbClr val="9CDCFE"/>
                </a:solidFill>
                <a:effectLst/>
                <a:highlight>
                  <a:srgbClr val="1E1E1E"/>
                </a:highlight>
                <a:latin typeface="Consolas" panose="020B0609020204030204" pitchFamily="49" charset="0"/>
              </a:rPr>
              <a:t>email</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'lukewait@outlook.com'</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license</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License</a:t>
            </a:r>
            <a:r>
              <a:rPr lang="en-AU" b="0" dirty="0">
                <a:solidFill>
                  <a:srgbClr val="D4D4D4"/>
                </a:solidFill>
                <a:effectLst/>
                <a:highlight>
                  <a:srgbClr val="1E1E1E"/>
                </a:highlight>
                <a:latin typeface="Consolas" panose="020B0609020204030204" pitchFamily="49" charset="0"/>
              </a:rPr>
              <a:t>(</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'MIT License'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public</a:t>
            </a:r>
            <a:r>
              <a:rPr lang="en-AU" b="0" dirty="0">
                <a:solidFill>
                  <a:srgbClr val="D4D4D4"/>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True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permission_classes</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permissions</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AllowAny</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a:t>
            </a:r>
          </a:p>
          <a:p>
            <a:pPr marL="158750" indent="0" rtl="0">
              <a:buFont typeface="+mj-lt"/>
              <a:buNone/>
            </a:pPr>
            <a:endParaRPr lang="en-AU" dirty="0"/>
          </a:p>
          <a:p>
            <a:r>
              <a:rPr lang="en-AU" b="0" dirty="0" err="1">
                <a:solidFill>
                  <a:srgbClr val="9CDCFE"/>
                </a:solidFill>
                <a:effectLst/>
                <a:highlight>
                  <a:srgbClr val="1E1E1E"/>
                </a:highlight>
                <a:latin typeface="Consolas" panose="020B0609020204030204" pitchFamily="49" charset="0"/>
              </a:rPr>
              <a:t>urlpatterns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r>
              <a:rPr lang="en-AU" b="0" dirty="0" err="1">
                <a:solidFill>
                  <a:srgbClr val="DCDCAA"/>
                </a:solidFill>
                <a:effectLst/>
                <a:highlight>
                  <a:srgbClr val="1E1E1E"/>
                </a:highlight>
                <a:latin typeface="Consolas" panose="020B0609020204030204" pitchFamily="49" charset="0"/>
              </a:rPr>
              <a:t>re_path</a:t>
            </a:r>
            <a:r>
              <a:rPr lang="en-AU" b="0" dirty="0">
                <a:solidFill>
                  <a:srgbClr val="D4D4D4"/>
                </a:solidFill>
                <a:effectLst/>
                <a:highlight>
                  <a:srgbClr val="1E1E1E"/>
                </a:highlight>
                <a:latin typeface="Consolas" panose="020B0609020204030204" pitchFamily="49" charset="0"/>
              </a:rPr>
              <a:t>(</a:t>
            </a:r>
            <a:r>
              <a:rPr lang="en-AU" b="0" dirty="0" err="1">
                <a:solidFill>
                  <a:srgbClr val="569CD6"/>
                </a:solidFill>
                <a:effectLst/>
                <a:highlight>
                  <a:srgbClr val="1E1E1E"/>
                </a:highlight>
                <a:latin typeface="Consolas" panose="020B0609020204030204" pitchFamily="49" charset="0"/>
              </a:rPr>
              <a:t>r</a:t>
            </a:r>
            <a:r>
              <a:rPr lang="en-AU" b="0" dirty="0" err="1">
                <a:solidFill>
                  <a:srgbClr val="D16969"/>
                </a:solidFill>
                <a:effectLst/>
                <a:highlight>
                  <a:srgbClr val="1E1E1E"/>
                </a:highlight>
                <a:latin typeface="Consolas" panose="020B0609020204030204" pitchFamily="49" charset="0"/>
              </a:rPr>
              <a:t>'^swagger</a:t>
            </a:r>
            <a:r>
              <a:rPr lang="en-AU" b="0" dirty="0">
                <a:solidFill>
                  <a:srgbClr val="D16969"/>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?P&lt;format&gt;</a:t>
            </a:r>
            <a:r>
              <a:rPr lang="en-AU" b="0" dirty="0">
                <a:solidFill>
                  <a:srgbClr val="D7BA7D"/>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json</a:t>
            </a:r>
            <a:r>
              <a:rPr lang="en-AU" b="0" dirty="0">
                <a:solidFill>
                  <a:srgbClr val="D4D4D4"/>
                </a:solidFill>
                <a:effectLst/>
                <a:highlight>
                  <a:srgbClr val="1E1E1E"/>
                </a:highlight>
                <a:latin typeface="Consolas" panose="020B0609020204030204" pitchFamily="49" charset="0"/>
              </a:rPr>
              <a:t>|</a:t>
            </a:r>
            <a:r>
              <a:rPr lang="en-AU" b="0" dirty="0">
                <a:solidFill>
                  <a:srgbClr val="D7BA7D"/>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yaml</a:t>
            </a:r>
            <a:r>
              <a:rPr lang="en-AU" b="0" dirty="0">
                <a:solidFill>
                  <a:srgbClr val="CE9178"/>
                </a:solidFill>
                <a:effectLst/>
                <a:highlight>
                  <a:srgbClr val="1E1E1E"/>
                </a:highlight>
                <a:latin typeface="Consolas" panose="020B0609020204030204" pitchFamily="49" charset="0"/>
              </a:rPr>
              <a:t>)</a:t>
            </a:r>
            <a:r>
              <a:rPr lang="en-AU" b="0" dirty="0">
                <a:solidFill>
                  <a:srgbClr val="D16969"/>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without_ui</a:t>
            </a:r>
            <a:r>
              <a:rPr lang="en-AU" b="0" dirty="0">
                <a:solidFill>
                  <a:srgbClr val="D4D4D4"/>
                </a:solidFill>
                <a:effectLst/>
                <a:highlight>
                  <a:srgbClr val="1E1E1E"/>
                </a:highlight>
                <a:latin typeface="Consolas" panose="020B0609020204030204" pitchFamily="49" charset="0"/>
              </a:rPr>
              <a:t>(</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a:t>
            </a:r>
            <a:r>
              <a:rPr lang="en-AU" b="0" dirty="0" err="1">
                <a:solidFill>
                  <a:srgbClr val="CE9178"/>
                </a:solidFill>
                <a:effectLst/>
                <a:highlight>
                  <a:srgbClr val="1E1E1E"/>
                </a:highlight>
                <a:latin typeface="Consolas" panose="020B0609020204030204" pitchFamily="49" charset="0"/>
              </a:rPr>
              <a:t>json</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a:t>
            </a:r>
          </a:p>
          <a:p>
            <a:endParaRPr lang="en-AU" b="0" dirty="0">
              <a:solidFill>
                <a:srgbClr val="D4D4D4"/>
              </a:solidFill>
              <a:effectLst/>
              <a:highlight>
                <a:srgbClr val="1E1E1E"/>
              </a:highlight>
              <a:latin typeface="Consolas" panose="020B0609020204030204" pitchFamily="49" charset="0"/>
            </a:endParaRPr>
          </a:p>
          <a:p>
            <a:pPr marL="158750" indent="0">
              <a:buNone/>
            </a:pPr>
            <a:r>
              <a:rPr lang="en-AU" dirty="0"/>
              <a:t>Include the path for </a:t>
            </a:r>
            <a:r>
              <a:rPr lang="en-AU" dirty="0" err="1"/>
              <a:t>drf_yasg</a:t>
            </a:r>
            <a:r>
              <a:rPr lang="en-AU" dirty="0"/>
              <a:t> to the templates/static files to the settings.py so it has access to the assets required to render the webpage:</a:t>
            </a:r>
          </a:p>
          <a:p>
            <a:r>
              <a:rPr lang="en-AU" b="0" dirty="0">
                <a:solidFill>
                  <a:srgbClr val="4FC1FF"/>
                </a:solidFill>
                <a:effectLst/>
                <a:highlight>
                  <a:srgbClr val="1E1E1E"/>
                </a:highlight>
                <a:latin typeface="Consolas" panose="020B0609020204030204" pitchFamily="49" charset="0"/>
              </a:rPr>
              <a:t>TEMPLATES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'DIRS'</a:t>
            </a:r>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sql_ex_venv</a:t>
            </a:r>
            <a:r>
              <a:rPr lang="en-AU" b="0" dirty="0">
                <a:solidFill>
                  <a:srgbClr val="CE9178"/>
                </a:solidFill>
                <a:effectLst/>
                <a:highlight>
                  <a:srgbClr val="1E1E1E"/>
                </a:highlight>
                <a:latin typeface="Consolas" panose="020B0609020204030204" pitchFamily="49" charset="0"/>
              </a:rPr>
              <a:t>/lib/python3.10/site-packages/</a:t>
            </a:r>
            <a:r>
              <a:rPr lang="en-AU" b="0" dirty="0" err="1">
                <a:solidFill>
                  <a:srgbClr val="CE9178"/>
                </a:solidFill>
                <a:effectLst/>
                <a:highlight>
                  <a:srgbClr val="1E1E1E"/>
                </a:highlight>
                <a:latin typeface="Consolas" panose="020B0609020204030204" pitchFamily="49" charset="0"/>
              </a:rPr>
              <a:t>drf_yasg</a:t>
            </a:r>
            <a:r>
              <a:rPr lang="en-AU" b="0" dirty="0">
                <a:solidFill>
                  <a:srgbClr val="CE9178"/>
                </a:solidFill>
                <a:effectLst/>
                <a:highlight>
                  <a:srgbClr val="1E1E1E"/>
                </a:highlight>
                <a:latin typeface="Consolas" panose="020B0609020204030204" pitchFamily="49" charset="0"/>
              </a:rPr>
              <a:t>/templates'</a:t>
            </a:r>
            <a:r>
              <a:rPr lang="en-AU" b="0" dirty="0">
                <a:solidFill>
                  <a:srgbClr val="D4D4D4"/>
                </a:solidFill>
                <a:effectLst/>
                <a:highlight>
                  <a:srgbClr val="1E1E1E"/>
                </a:highlight>
                <a:latin typeface="Consolas" panose="020B0609020204030204" pitchFamily="49" charset="0"/>
              </a:rPr>
              <a:t>],  </a:t>
            </a:r>
            <a:r>
              <a:rPr lang="en-AU" b="0" dirty="0">
                <a:solidFill>
                  <a:srgbClr val="6A9955"/>
                </a:solidFill>
                <a:effectLst/>
                <a:highlight>
                  <a:srgbClr val="1E1E1E"/>
                </a:highlight>
                <a:latin typeface="Consolas" panose="020B0609020204030204" pitchFamily="49" charset="0"/>
              </a:rPr>
              <a:t># Additional directories to search for templates</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a:t>
            </a:r>
          </a:p>
          <a:p>
            <a:pPr marL="158750" indent="0">
              <a:buNone/>
            </a:pPr>
            <a:endParaRPr lang="en-AU" dirty="0"/>
          </a:p>
          <a:p>
            <a:r>
              <a:rPr lang="en-AU" b="0" dirty="0">
                <a:solidFill>
                  <a:srgbClr val="4FC1FF"/>
                </a:solidFill>
                <a:effectLst/>
                <a:highlight>
                  <a:srgbClr val="1E1E1E"/>
                </a:highlight>
                <a:latin typeface="Consolas" panose="020B0609020204030204" pitchFamily="49" charset="0"/>
              </a:rPr>
              <a:t>STATIC_URL</a:t>
            </a:r>
            <a:r>
              <a:rPr lang="en-AU" b="0" dirty="0">
                <a:solidFill>
                  <a:srgbClr val="D4D4D4"/>
                </a:solidFill>
                <a:effectLst/>
                <a:highlight>
                  <a:srgbClr val="1E1E1E"/>
                </a:highlight>
                <a:latin typeface="Consolas" panose="020B0609020204030204" pitchFamily="49" charset="0"/>
              </a:rPr>
              <a:t> = </a:t>
            </a:r>
            <a:r>
              <a:rPr lang="en-AU" b="0" dirty="0">
                <a:solidFill>
                  <a:srgbClr val="CE9178"/>
                </a:solidFill>
                <a:effectLst/>
                <a:highlight>
                  <a:srgbClr val="1E1E1E"/>
                </a:highlight>
                <a:latin typeface="Consolas" panose="020B0609020204030204" pitchFamily="49" charset="0"/>
              </a:rPr>
              <a:t>'static/'</a:t>
            </a:r>
            <a:endParaRPr lang="en-AU" b="0" dirty="0">
              <a:solidFill>
                <a:srgbClr val="D4D4D4"/>
              </a:solidFill>
              <a:effectLst/>
              <a:highlight>
                <a:srgbClr val="1E1E1E"/>
              </a:highlight>
              <a:latin typeface="Consolas" panose="020B0609020204030204" pitchFamily="49" charset="0"/>
            </a:endParaRPr>
          </a:p>
          <a:p>
            <a:r>
              <a:rPr lang="en-AU" b="0" dirty="0">
                <a:solidFill>
                  <a:srgbClr val="4FC1FF"/>
                </a:solidFill>
                <a:effectLst/>
                <a:highlight>
                  <a:srgbClr val="1E1E1E"/>
                </a:highlight>
                <a:latin typeface="Consolas" panose="020B0609020204030204" pitchFamily="49" charset="0"/>
              </a:rPr>
              <a:t>STATICFILES_DIRS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sql_ex_venv</a:t>
            </a:r>
            <a:r>
              <a:rPr lang="en-AU" b="0" dirty="0">
                <a:solidFill>
                  <a:srgbClr val="CE9178"/>
                </a:solidFill>
                <a:effectLst/>
                <a:highlight>
                  <a:srgbClr val="1E1E1E"/>
                </a:highlight>
                <a:latin typeface="Consolas" panose="020B0609020204030204" pitchFamily="49" charset="0"/>
              </a:rPr>
              <a:t>/lib/python3.10/site-packages/</a:t>
            </a:r>
            <a:r>
              <a:rPr lang="en-AU" b="0" dirty="0" err="1">
                <a:solidFill>
                  <a:srgbClr val="CE9178"/>
                </a:solidFill>
                <a:effectLst/>
                <a:highlight>
                  <a:srgbClr val="1E1E1E"/>
                </a:highlight>
                <a:latin typeface="Consolas" panose="020B0609020204030204" pitchFamily="49" charset="0"/>
              </a:rPr>
              <a:t>drf_yasg</a:t>
            </a:r>
            <a:r>
              <a:rPr lang="en-AU" b="0" dirty="0">
                <a:solidFill>
                  <a:srgbClr val="CE9178"/>
                </a:solidFill>
                <a:effectLst/>
                <a:highlight>
                  <a:srgbClr val="1E1E1E"/>
                </a:highlight>
                <a:latin typeface="Consolas" panose="020B0609020204030204" pitchFamily="49" charset="0"/>
              </a:rPr>
              <a:t>/static'</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a:t>
            </a:r>
          </a:p>
          <a:p>
            <a:pPr marL="158750" indent="0" rtl="0">
              <a:buFont typeface="+mj-lt"/>
              <a:buNone/>
            </a:pPr>
            <a:endParaRPr lang="en-AU" dirty="0"/>
          </a:p>
          <a:p>
            <a:pPr marL="158750" indent="0">
              <a:buFont typeface="+mj-lt"/>
              <a:buNone/>
            </a:pPr>
            <a:r>
              <a:rPr lang="en-AU" b="1" dirty="0"/>
              <a:t>Add your API views/endpoints to urls.py</a:t>
            </a:r>
            <a:r>
              <a:rPr lang="en-AU" dirty="0"/>
              <a:t>:</a:t>
            </a:r>
          </a:p>
          <a:p>
            <a:pPr marL="158750" indent="0">
              <a:buFont typeface="+mj-lt"/>
              <a:buNone/>
            </a:pPr>
            <a:r>
              <a:rPr lang="en-AU" dirty="0"/>
              <a:t>Ensure that your app’s urls.py includes paths to your API views. </a:t>
            </a:r>
          </a:p>
          <a:p>
            <a:pPr marL="158750" indent="0">
              <a:buFont typeface="+mj-lt"/>
              <a:buNone/>
            </a:pPr>
            <a:endParaRPr lang="en-AU" b="1" dirty="0"/>
          </a:p>
          <a:p>
            <a:pPr marL="158750" indent="0">
              <a:buFont typeface="+mj-lt"/>
              <a:buNone/>
            </a:pPr>
            <a:r>
              <a:rPr lang="en-AU" b="1" dirty="0"/>
              <a:t>Run your Django server</a:t>
            </a:r>
            <a:r>
              <a:rPr lang="en-AU" dirty="0"/>
              <a:t>:</a:t>
            </a:r>
          </a:p>
          <a:p>
            <a:pPr marL="158750" indent="0" rtl="0">
              <a:buFont typeface="+mj-lt"/>
              <a:buNone/>
            </a:pPr>
            <a:r>
              <a:rPr lang="en-AU" dirty="0"/>
              <a:t>python manage.py </a:t>
            </a:r>
            <a:r>
              <a:rPr lang="en-AU" dirty="0" err="1"/>
              <a:t>runserver</a:t>
            </a:r>
            <a:r>
              <a:rPr lang="en-AU" dirty="0"/>
              <a:t> </a:t>
            </a:r>
          </a:p>
          <a:p>
            <a:pPr marL="158750" indent="0" rtl="0">
              <a:buFont typeface="+mj-lt"/>
              <a:buNone/>
            </a:pPr>
            <a:endParaRPr lang="en-AU" dirty="0"/>
          </a:p>
          <a:p>
            <a:pPr marL="158750" indent="0">
              <a:buFont typeface="+mj-lt"/>
              <a:buNone/>
            </a:pPr>
            <a:r>
              <a:rPr lang="en-AU" b="1" dirty="0"/>
              <a:t>Access the documentation</a:t>
            </a:r>
            <a:r>
              <a:rPr lang="en-AU" dirty="0"/>
              <a:t>:</a:t>
            </a:r>
          </a:p>
          <a:p>
            <a:pPr marL="158750" indent="0">
              <a:buFont typeface="+mj-lt"/>
              <a:buNone/>
            </a:pPr>
            <a:r>
              <a:rPr lang="en-AU" dirty="0"/>
              <a:t>Open a web browser and navigate to http://127.0.0.1:8000/swagger/main_app for the Swagger UI or http://127.0.0.1:8000/redoc/main_app for the </a:t>
            </a:r>
            <a:r>
              <a:rPr lang="en-AU" dirty="0" err="1"/>
              <a:t>ReDoc</a:t>
            </a:r>
            <a:r>
              <a:rPr lang="en-AU" dirty="0"/>
              <a:t> interface.</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en-AU" dirty="0"/>
              <a:t>http://host:8000/swagger/main_app.json or http://host:8000/swagger/main_app.yaml to view the </a:t>
            </a:r>
            <a:r>
              <a:rPr lang="en-AU" dirty="0" err="1"/>
              <a:t>apis</a:t>
            </a:r>
            <a:r>
              <a:rPr lang="en-AU" dirty="0"/>
              <a:t> in those raw formats.</a:t>
            </a:r>
          </a:p>
          <a:p>
            <a:pPr marL="158750" indent="0">
              <a:buNone/>
            </a:pPr>
            <a:br>
              <a:rPr lang="en-AU" dirty="0"/>
            </a:br>
            <a:r>
              <a:rPr lang="en-AU" dirty="0"/>
              <a:t>Considerations:</a:t>
            </a:r>
          </a:p>
          <a:p>
            <a:pPr marL="158750" indent="0">
              <a:buNone/>
            </a:pPr>
            <a:r>
              <a:rPr lang="en-AU" dirty="0"/>
              <a:t>There are lots of ways you could organise your APIs. I think separating them by app is worthwhile. I also think managing them from the global urls.py to be preferable.</a:t>
            </a:r>
          </a:p>
          <a:p>
            <a:pPr marL="158750" indent="0">
              <a:buNone/>
            </a:pPr>
            <a:br>
              <a:rPr lang="en-AU" dirty="0"/>
            </a:br>
            <a:r>
              <a:rPr lang="en-AU" dirty="0"/>
              <a:t>Single API documentation for all apps – configure in config/urls.py</a:t>
            </a:r>
          </a:p>
          <a:p>
            <a:pPr marL="158750" indent="0">
              <a:buNone/>
            </a:pPr>
            <a:r>
              <a:rPr lang="en-AU" dirty="0"/>
              <a:t>When using this approach it is worth tagging views so it is clear what app they belong to. </a:t>
            </a:r>
          </a:p>
          <a:p>
            <a:pPr marL="158750" indent="0">
              <a:buNone/>
            </a:pPr>
            <a:r>
              <a:rPr lang="en-AU" dirty="0"/>
              <a:t>This can still be unclear what the </a:t>
            </a:r>
            <a:r>
              <a:rPr lang="en-AU" dirty="0" err="1"/>
              <a:t>url</a:t>
            </a:r>
            <a:r>
              <a:rPr lang="en-AU" dirty="0"/>
              <a:t> is for each endpoint as the base </a:t>
            </a:r>
            <a:r>
              <a:rPr lang="en-AU" dirty="0" err="1"/>
              <a:t>url</a:t>
            </a:r>
            <a:r>
              <a:rPr lang="en-AU" dirty="0"/>
              <a:t> will be different for each app, as swagger detects the use of </a:t>
            </a:r>
            <a:r>
              <a:rPr lang="en-AU" dirty="0" err="1"/>
              <a:t>api</a:t>
            </a:r>
            <a:r>
              <a:rPr lang="en-AU" dirty="0"/>
              <a:t>/ in your </a:t>
            </a:r>
            <a:r>
              <a:rPr lang="en-AU" dirty="0" err="1"/>
              <a:t>url</a:t>
            </a:r>
            <a:r>
              <a:rPr lang="en-AU" dirty="0"/>
              <a:t> and uses everything up to that point as the base </a:t>
            </a:r>
            <a:r>
              <a:rPr lang="en-AU" dirty="0" err="1"/>
              <a:t>url</a:t>
            </a:r>
            <a:r>
              <a:rPr lang="en-AU" dirty="0"/>
              <a:t>.</a:t>
            </a:r>
          </a:p>
          <a:p>
            <a:pPr marL="158750" indent="0">
              <a:buNone/>
            </a:pPr>
            <a:r>
              <a:rPr lang="en-AU" dirty="0"/>
              <a:t>from </a:t>
            </a:r>
            <a:r>
              <a:rPr lang="en-AU" dirty="0" err="1"/>
              <a:t>drf_yasg.utils</a:t>
            </a:r>
            <a:r>
              <a:rPr lang="en-AU" dirty="0"/>
              <a:t> import </a:t>
            </a:r>
            <a:r>
              <a:rPr lang="en-AU" dirty="0" err="1"/>
              <a:t>swagger_auto_schema</a:t>
            </a:r>
            <a:r>
              <a:rPr lang="en-AU" dirty="0"/>
              <a:t> </a:t>
            </a:r>
          </a:p>
          <a:p>
            <a:pPr marL="158750" indent="0">
              <a:buNone/>
            </a:pPr>
            <a:r>
              <a:rPr lang="en-AU" dirty="0"/>
              <a:t>@swagger_auto_schema(tags=['Main App', 'Musician'])</a:t>
            </a:r>
          </a:p>
          <a:p>
            <a:pPr marL="158750" indent="0">
              <a:buNone/>
            </a:pPr>
            <a:endParaRPr lang="en-AU"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dirty="0"/>
              <a:t>Or use separate swagger docs for each app by creating </a:t>
            </a:r>
            <a:r>
              <a:rPr lang="en-AU" dirty="0" err="1"/>
              <a:t>multile</a:t>
            </a:r>
            <a:r>
              <a:rPr lang="en-AU" dirty="0"/>
              <a:t> schemas and specifying a separate </a:t>
            </a:r>
            <a:r>
              <a:rPr lang="en-AU" dirty="0" err="1"/>
              <a:t>url</a:t>
            </a:r>
            <a:r>
              <a:rPr lang="en-AU" dirty="0"/>
              <a:t> for each: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pPr marL="158750" indent="0">
              <a:buNone/>
            </a:pP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other_app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other_app_schema_view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pPr marL="158750" indent="0">
              <a:buNone/>
            </a:pPr>
            <a:endParaRPr lang="en-AU" dirty="0"/>
          </a:p>
          <a:p>
            <a:pPr marL="158750" indent="0">
              <a:buNone/>
            </a:pPr>
            <a:r>
              <a:rPr lang="en-AU" dirty="0"/>
              <a:t>API documentation for single app could also be achieved by configuring in urls.py of the individual app instead of project urls.py</a:t>
            </a:r>
          </a:p>
          <a:p>
            <a:pPr marL="158750" indent="0">
              <a:buNone/>
            </a:pPr>
            <a:r>
              <a:rPr lang="en-AU" dirty="0"/>
              <a:t>This would change the path from: http://ip:port/swagger/main_app/ to http://ip:port/main_app/swagger/</a:t>
            </a:r>
          </a:p>
          <a:p>
            <a:pPr marL="158750" indent="0">
              <a:buNone/>
            </a:pPr>
            <a:endParaRPr lang="en-AU" dirty="0"/>
          </a:p>
          <a:p>
            <a:pPr marL="158750" indent="0">
              <a:buNone/>
            </a:pPr>
            <a:br>
              <a:rPr lang="en-AU" dirty="0"/>
            </a:br>
            <a:endParaRPr lang="en-AU"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the differences from relational </a:t>
            </a:r>
            <a:r>
              <a:rPr lang="en-US" dirty="0" err="1"/>
              <a:t>db</a:t>
            </a:r>
            <a:r>
              <a:rPr lang="en-US" dirty="0"/>
              <a:t> setup (</a:t>
            </a:r>
            <a:r>
              <a:rPr lang="en-US" dirty="0" err="1"/>
              <a:t>sql_ex</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External </a:t>
            </a:r>
            <a:r>
              <a:rPr lang="en-US" dirty="0" err="1"/>
              <a:t>db</a:t>
            </a:r>
            <a:r>
              <a:rPr lang="en-US" dirty="0"/>
              <a:t> connection in code rather than settings.py (comment out database section)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Library required to interface with database, providing access controls/commands – </a:t>
            </a:r>
            <a:r>
              <a:rPr lang="en-US" dirty="0" err="1"/>
              <a:t>pymongo</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a:t>
            </a:r>
            <a:r>
              <a:rPr lang="en-US" dirty="0" err="1"/>
              <a:t>HttpResponse</a:t>
            </a:r>
            <a:r>
              <a:rPr lang="en-US" dirty="0"/>
              <a:t>, </a:t>
            </a:r>
            <a:r>
              <a:rPr lang="en-US" dirty="0" err="1"/>
              <a:t>JsonResponse</a:t>
            </a:r>
            <a:r>
              <a:rPr lang="en-US" dirty="0"/>
              <a:t>  serializers when no models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Nosql_ex</a:t>
            </a:r>
            <a:r>
              <a:rPr lang="en-US" dirty="0"/>
              <a:t> project still uses </a:t>
            </a:r>
            <a:r>
              <a:rPr lang="en-US" dirty="0" err="1"/>
              <a:t>rest_framework</a:t>
            </a:r>
            <a:r>
              <a:rPr lang="en-US" dirty="0"/>
              <a:t> to structure the requests and adhere to REST principles more closely</a:t>
            </a:r>
          </a:p>
          <a:p>
            <a:pPr marL="0" lvl="0" indent="0" algn="l" rtl="0">
              <a:spcBef>
                <a:spcPts val="0"/>
              </a:spcBef>
              <a:spcAft>
                <a:spcPts val="0"/>
              </a:spcAft>
              <a:buNone/>
            </a:pPr>
            <a:r>
              <a:rPr lang="en-US" dirty="0"/>
              <a:t>Instead of using </a:t>
            </a:r>
            <a:r>
              <a:rPr lang="en-US" dirty="0" err="1"/>
              <a:t>Viewsets</a:t>
            </a:r>
            <a:r>
              <a:rPr lang="en-US" dirty="0"/>
              <a:t> which provide a simple low-code way to setup </a:t>
            </a:r>
            <a:r>
              <a:rPr lang="en-US" dirty="0" err="1"/>
              <a:t>api</a:t>
            </a:r>
            <a:r>
              <a:rPr lang="en-US" dirty="0"/>
              <a:t> views for crud functions, we’ll be using </a:t>
            </a:r>
            <a:r>
              <a:rPr lang="en-US" dirty="0" err="1"/>
              <a:t>APIViews</a:t>
            </a:r>
            <a:r>
              <a:rPr lang="en-US" dirty="0"/>
              <a:t> to provide more control</a:t>
            </a:r>
          </a:p>
          <a:p>
            <a:pPr marL="0" lvl="0" indent="0" algn="l" rtl="0">
              <a:spcBef>
                <a:spcPts val="0"/>
              </a:spcBef>
              <a:spcAft>
                <a:spcPts val="0"/>
              </a:spcAft>
              <a:buNone/>
            </a:pPr>
            <a:r>
              <a:rPr lang="en-US" dirty="0"/>
              <a:t>Since </a:t>
            </a:r>
            <a:r>
              <a:rPr lang="en-US" dirty="0" err="1"/>
              <a:t>viewsets</a:t>
            </a:r>
            <a:r>
              <a:rPr lang="en-US" dirty="0"/>
              <a:t> require serializers and rely heavily on the parent class, it becomes less convenient when using a non relational </a:t>
            </a:r>
            <a:r>
              <a:rPr lang="en-US" dirty="0" err="1"/>
              <a:t>db</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AU" dirty="0"/>
              <a:t>Comparison</a:t>
            </a:r>
          </a:p>
          <a:p>
            <a:pPr marL="0" lvl="0" indent="0" algn="l" rtl="0">
              <a:spcBef>
                <a:spcPts val="0"/>
              </a:spcBef>
              <a:spcAft>
                <a:spcPts val="0"/>
              </a:spcAft>
              <a:buNone/>
            </a:pPr>
            <a:r>
              <a:rPr lang="en-AU" dirty="0" err="1"/>
              <a:t>APIViews</a:t>
            </a:r>
            <a:r>
              <a:rPr lang="en-AU" dirty="0"/>
              <a:t> for Granular </a:t>
            </a:r>
            <a:r>
              <a:rPr lang="en-AU" dirty="0" err="1"/>
              <a:t>Control:Full</a:t>
            </a:r>
            <a:r>
              <a:rPr lang="en-AU" dirty="0"/>
              <a:t> Customization: Every HTTP method can be customized in </a:t>
            </a:r>
            <a:r>
              <a:rPr lang="en-AU" dirty="0" err="1"/>
              <a:t>isolation.Non</a:t>
            </a:r>
            <a:r>
              <a:rPr lang="en-AU" dirty="0"/>
              <a:t>-CRUD Endpoints: Easier to implement endpoints that don't fit the standard CRUD </a:t>
            </a:r>
            <a:r>
              <a:rPr lang="en-AU" dirty="0" err="1"/>
              <a:t>pattern.Direct</a:t>
            </a:r>
            <a:r>
              <a:rPr lang="en-AU" dirty="0"/>
              <a:t> Use: You directly handle request and response objects.</a:t>
            </a:r>
          </a:p>
          <a:p>
            <a:pPr marL="0" lvl="0" indent="0" algn="l" rtl="0">
              <a:spcBef>
                <a:spcPts val="0"/>
              </a:spcBef>
              <a:spcAft>
                <a:spcPts val="0"/>
              </a:spcAft>
              <a:buNone/>
            </a:pPr>
            <a:r>
              <a:rPr lang="en-AU" dirty="0" err="1"/>
              <a:t>ViewSets</a:t>
            </a:r>
            <a:r>
              <a:rPr lang="en-AU" dirty="0"/>
              <a:t> for Rapid Development and </a:t>
            </a:r>
            <a:r>
              <a:rPr lang="en-AU" dirty="0" err="1"/>
              <a:t>Consistency:Less</a:t>
            </a:r>
            <a:r>
              <a:rPr lang="en-AU" dirty="0"/>
              <a:t> Code for CRUD: Reduces boilerplate code for standard </a:t>
            </a:r>
            <a:r>
              <a:rPr lang="en-AU" dirty="0" err="1"/>
              <a:t>operations.Automatic</a:t>
            </a:r>
            <a:r>
              <a:rPr lang="en-AU" dirty="0"/>
              <a:t> Routing: Easily set up with DRF’s routers to automatically generate </a:t>
            </a:r>
            <a:r>
              <a:rPr lang="en-AU" dirty="0" err="1"/>
              <a:t>URLs.Standardization</a:t>
            </a:r>
            <a:r>
              <a:rPr lang="en-AU" dirty="0"/>
              <a:t>: Enforces a consistent pattern for CRUD operations.</a:t>
            </a:r>
          </a:p>
        </p:txBody>
      </p:sp>
    </p:spTree>
    <p:extLst>
      <p:ext uri="{BB962C8B-B14F-4D97-AF65-F5344CB8AC3E}">
        <p14:creationId xmlns:p14="http://schemas.microsoft.com/office/powerpoint/2010/main" val="293959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database is setup and the data imported we can move our attention to Django to configure how we will communicate and interact with the db.</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setup a connection we require:</a:t>
            </a:r>
          </a:p>
          <a:p>
            <a:pPr marL="0" lvl="0" indent="0" algn="l" rtl="0">
              <a:spcBef>
                <a:spcPts val="0"/>
              </a:spcBef>
              <a:spcAft>
                <a:spcPts val="0"/>
              </a:spcAft>
              <a:buNone/>
            </a:pPr>
            <a:r>
              <a:rPr lang="en-US" dirty="0"/>
              <a:t>connection string – </a:t>
            </a:r>
            <a:r>
              <a:rPr lang="en-US" dirty="0" err="1"/>
              <a:t>mongodb+srv</a:t>
            </a:r>
            <a:r>
              <a:rPr lang="en-US" dirty="0"/>
              <a:t>://&lt;username&gt;:&lt;password&gt;@djangolab-cluster.y0zsa4f.mongodb.net/</a:t>
            </a:r>
          </a:p>
          <a:p>
            <a:pPr marL="0" lvl="0" indent="0" algn="l" rtl="0">
              <a:spcBef>
                <a:spcPts val="0"/>
              </a:spcBef>
              <a:spcAft>
                <a:spcPts val="0"/>
              </a:spcAft>
              <a:buNone/>
            </a:pPr>
            <a:r>
              <a:rPr lang="en-US" dirty="0"/>
              <a:t>database name – </a:t>
            </a:r>
            <a:r>
              <a:rPr lang="en-US" dirty="0" err="1"/>
              <a:t>nasa_data_db</a:t>
            </a:r>
            <a:endParaRPr lang="en-US" dirty="0"/>
          </a:p>
          <a:p>
            <a:pPr marL="0" lvl="0" indent="0" algn="l" rtl="0">
              <a:spcBef>
                <a:spcPts val="0"/>
              </a:spcBef>
              <a:spcAft>
                <a:spcPts val="0"/>
              </a:spcAft>
              <a:buNone/>
            </a:pPr>
            <a:r>
              <a:rPr lang="en-US" dirty="0"/>
              <a:t>collection name – </a:t>
            </a:r>
            <a:r>
              <a:rPr lang="en-US" dirty="0" err="1"/>
              <a:t>meteorite_landings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ip</a:t>
            </a:r>
            <a:r>
              <a:rPr lang="en-US" dirty="0"/>
              <a:t> you are accessing the </a:t>
            </a:r>
            <a:r>
              <a:rPr lang="en-US" dirty="0" err="1"/>
              <a:t>db</a:t>
            </a:r>
            <a:r>
              <a:rPr lang="en-US" dirty="0"/>
              <a:t> with needs to be added to Atlas under Network Access. NOTE that using a VPN can interfere with the connection and it is recommended to disable when testing this connection.</a:t>
            </a:r>
          </a:p>
        </p:txBody>
      </p:sp>
    </p:spTree>
    <p:extLst>
      <p:ext uri="{BB962C8B-B14F-4D97-AF65-F5344CB8AC3E}">
        <p14:creationId xmlns:p14="http://schemas.microsoft.com/office/powerpoint/2010/main" val="544883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No ORM implications – pros and cons of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ORM with NoSQL:</a:t>
            </a:r>
          </a:p>
          <a:p>
            <a:pPr marL="0" lvl="0" indent="0" algn="l" rtl="0">
              <a:spcBef>
                <a:spcPts val="0"/>
              </a:spcBef>
              <a:spcAft>
                <a:spcPts val="0"/>
              </a:spcAft>
              <a:buNone/>
            </a:pPr>
            <a:r>
              <a:rPr lang="en-US" dirty="0" err="1"/>
              <a:t>djongo</a:t>
            </a:r>
            <a:r>
              <a:rPr lang="en-US" dirty="0"/>
              <a:t> library can provide object relational mapping,  however adds an extra layer of abstraction, which can reduce some of the flexibility and performance benefits of MongoDB/</a:t>
            </a:r>
            <a:r>
              <a:rPr lang="en-US" dirty="0" err="1"/>
              <a:t>schemaless</a:t>
            </a:r>
            <a:r>
              <a:rPr lang="en-US" dirty="0"/>
              <a:t> nature of NoSQL</a:t>
            </a:r>
          </a:p>
          <a:p>
            <a:pPr marL="0" lvl="0" indent="0" algn="l" rtl="0">
              <a:spcBef>
                <a:spcPts val="0"/>
              </a:spcBef>
              <a:spcAft>
                <a:spcPts val="0"/>
              </a:spcAft>
              <a:buNone/>
            </a:pPr>
            <a:r>
              <a:rPr lang="en-US" dirty="0"/>
              <a:t>Not as mature or feature-rich as native ODMs like </a:t>
            </a:r>
            <a:r>
              <a:rPr lang="en-US" dirty="0" err="1"/>
              <a:t>MongoEngine</a:t>
            </a:r>
            <a:r>
              <a:rPr lang="en-US" dirty="0"/>
              <a:t> or direct use of </a:t>
            </a:r>
            <a:r>
              <a:rPr lang="en-US" dirty="0" err="1"/>
              <a:t>PyMongo</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ODM (Object-Document Mappers)</a:t>
            </a:r>
          </a:p>
          <a:p>
            <a:pPr marL="0" lvl="0" indent="0" algn="l" rtl="0">
              <a:spcBef>
                <a:spcPts val="0"/>
              </a:spcBef>
              <a:spcAft>
                <a:spcPts val="0"/>
              </a:spcAft>
              <a:buNone/>
            </a:pPr>
            <a:r>
              <a:rPr lang="en-US" dirty="0"/>
              <a:t>Using ODMs like </a:t>
            </a:r>
            <a:r>
              <a:rPr lang="en-US" dirty="0" err="1"/>
              <a:t>MongoEngine</a:t>
            </a:r>
            <a:r>
              <a:rPr lang="en-US" dirty="0"/>
              <a:t> can provide structure and data validation similar to ORMs for SQL databases, while still allowing some flexibility</a:t>
            </a:r>
          </a:p>
          <a:p>
            <a:pPr marL="0" lvl="0" indent="0" algn="l" rtl="0">
              <a:spcBef>
                <a:spcPts val="0"/>
              </a:spcBef>
              <a:spcAft>
                <a:spcPts val="0"/>
              </a:spcAft>
              <a:buNone/>
            </a:pPr>
            <a:r>
              <a:rPr lang="en-US" dirty="0"/>
              <a:t>ODMs can provide a more seamless integration with web frameworks like Django, including model validation and serialization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using an ORM like </a:t>
            </a:r>
            <a:r>
              <a:rPr lang="en-US" dirty="0" err="1"/>
              <a:t>Djongo</a:t>
            </a:r>
            <a:r>
              <a:rPr lang="en-US" dirty="0"/>
              <a:t> can simplify development for those familiar with Django, it is more common in NoSQL databases to use direct access methods like </a:t>
            </a:r>
            <a:r>
              <a:rPr lang="en-US" dirty="0" err="1"/>
              <a:t>PyMongo</a:t>
            </a:r>
            <a:r>
              <a:rPr lang="en-US" dirty="0"/>
              <a:t> for the flexibility and performance benefits they offer. If you need the structured approach and benefits of Django's ORM, </a:t>
            </a:r>
            <a:r>
              <a:rPr lang="en-US" dirty="0" err="1"/>
              <a:t>Djongo</a:t>
            </a:r>
            <a:r>
              <a:rPr lang="en-US" dirty="0"/>
              <a:t> can be a good choice. Otherwise, direct access with </a:t>
            </a:r>
            <a:r>
              <a:rPr lang="en-US" dirty="0" err="1"/>
              <a:t>PyMongo</a:t>
            </a:r>
            <a:r>
              <a:rPr lang="en-US" dirty="0"/>
              <a:t> or using an ODM like </a:t>
            </a:r>
            <a:r>
              <a:rPr lang="en-US" dirty="0" err="1"/>
              <a:t>MongoEngine</a:t>
            </a:r>
            <a:r>
              <a:rPr lang="en-US" dirty="0"/>
              <a:t> might be more appropriate for taking full advantage of MongoDB's capabilities.</a:t>
            </a:r>
          </a:p>
        </p:txBody>
      </p:sp>
    </p:spTree>
    <p:extLst>
      <p:ext uri="{BB962C8B-B14F-4D97-AF65-F5344CB8AC3E}">
        <p14:creationId xmlns:p14="http://schemas.microsoft.com/office/powerpoint/2010/main" val="3555087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1. Set Up the Project Directory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and activate Python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 (Many modern Linux distributions have started to phase out Python 2, and in some cases, python may now point to python3. However, this behavior can vary by distribution so better to declare it explicitly)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r>
              <a:rPr lang="en-US" b="0" dirty="0">
                <a:solidFill>
                  <a:srgbClr val="D4D4D4"/>
                </a:solidFill>
                <a:effectLst/>
                <a:highlight>
                  <a:srgbClr val="1E1E1E"/>
                </a:highlight>
                <a:latin typeface="Consolas" panose="020B0609020204030204" pitchFamily="49" charset="0"/>
              </a:rPr>
              <a:t> (make sure your in the project directory where the </a:t>
            </a:r>
            <a:r>
              <a:rPr lang="en-US" b="0" dirty="0" err="1">
                <a:solidFill>
                  <a:srgbClr val="D4D4D4"/>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is installed.</a:t>
            </a: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CE9178"/>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Install Django</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Django within the virtual environment. You can specify a version with the </a:t>
            </a:r>
            <a:r>
              <a:rPr lang="en-US" b="0" dirty="0">
                <a:solidFill>
                  <a:srgbClr val="CE9178"/>
                </a:solidFill>
                <a:effectLst/>
                <a:highlight>
                  <a:srgbClr val="1E1E1E"/>
                </a:highlight>
                <a:latin typeface="Consolas" panose="020B0609020204030204" pitchFamily="49" charset="0"/>
              </a:rPr>
              <a:t>`~=` operator.</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endParaRPr lang="en-US" b="0" dirty="0">
              <a:solidFill>
                <a:srgbClr val="CE9178"/>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Start a New Django Project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Create a Django App</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main_app</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main_app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pPr marL="158750" indent="0">
              <a:buNone/>
            </a:pPr>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r>
              <a:rPr lang="en-US" b="0" dirty="0">
                <a:solidFill>
                  <a:srgbClr val="CE9178"/>
                </a:solidFill>
                <a:effectLst/>
                <a:highlight>
                  <a:srgbClr val="1E1E1E"/>
                </a:highlight>
                <a:latin typeface="Consolas" panose="020B0609020204030204" pitchFamily="49" charset="0"/>
              </a:rPr>
              <a:t> (creates db.sqlite3 if not existing)</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Create a 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Start the Development 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Manage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Push to new repo</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2619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7628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a:t>
            </a:r>
            <a:r>
              <a:rPr lang="en-US"/>
              <a:t>on Windows, </a:t>
            </a:r>
            <a:r>
              <a:rPr lang="en-US" dirty="0"/>
              <a:t>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data.nasa.gov/Space-Science/Meteorite-Landings/gh4g-9sfh"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hyperlink" Target="https://www.mongodb.com/try/download/compass" TargetMode="External"/><Relationship Id="rId4" Type="http://schemas.openxmlformats.org/officeDocument/2006/relationships/hyperlink" Target="https://www.mongodb.com/atlas/databas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hyperlink" Target="https://docs.google.com/spreadsheets/d/16k3mkIm9is1UovOX4NguH5_CQ1rgEBd5UU4soicLNhY/copy#gid=0"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53.xml"/><Relationship Id="rId1" Type="http://schemas.openxmlformats.org/officeDocument/2006/relationships/slideLayout" Target="../slideLayouts/slideLayout2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47.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60.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36.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08766" y="104166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32777" y="116703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8496" y="37952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Use VS Code to Access Labs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4897734" y="542454"/>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Selected Extension</a:t>
            </a:r>
          </a:p>
        </p:txBody>
      </p:sp>
      <p:cxnSp>
        <p:nvCxnSpPr>
          <p:cNvPr id="15" name="Google Shape;695;p34">
            <a:extLst>
              <a:ext uri="{FF2B5EF4-FFF2-40B4-BE49-F238E27FC236}">
                <a16:creationId xmlns:a16="http://schemas.microsoft.com/office/drawing/2014/main" id="{E6E589E5-35A9-99BF-274F-1A6CE5DDD91E}"/>
              </a:ext>
            </a:extLst>
          </p:cNvPr>
          <p:cNvCxnSpPr>
            <a:cxnSpLocks/>
            <a:endCxn id="31" idx="2"/>
          </p:cNvCxnSpPr>
          <p:nvPr/>
        </p:nvCxnSpPr>
        <p:spPr>
          <a:xfrm rot="16200000" flipV="1">
            <a:off x="3971087" y="3981261"/>
            <a:ext cx="515790" cy="117689"/>
          </a:xfrm>
          <a:prstGeom prst="bentConnector3">
            <a:avLst>
              <a:gd name="adj1" fmla="val 1183"/>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4171937" y="4113048"/>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104565" y="4114308"/>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a:endCxn id="39" idx="2"/>
          </p:cNvCxnSpPr>
          <p:nvPr/>
        </p:nvCxnSpPr>
        <p:spPr>
          <a:xfrm rot="10800000">
            <a:off x="6840109" y="3782211"/>
            <a:ext cx="528913" cy="515790"/>
          </a:xfrm>
          <a:prstGeom prst="bentConnector2">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7120196" y="542454"/>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a:endCxn id="3" idx="0"/>
          </p:cNvCxnSpPr>
          <p:nvPr/>
        </p:nvCxnSpPr>
        <p:spPr>
          <a:xfrm rot="5400000">
            <a:off x="6748667" y="825620"/>
            <a:ext cx="551956" cy="369074"/>
          </a:xfrm>
          <a:prstGeom prst="bentConnector3">
            <a:avLst>
              <a:gd name="adj1" fmla="val -2821"/>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2524683" y="1580765"/>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588169"/>
            <a:ext cx="2880384" cy="3022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Labs:</a:t>
            </a:r>
          </a:p>
          <a:p>
            <a:pPr indent="-317500">
              <a:spcBef>
                <a:spcPts val="1000"/>
              </a:spcBef>
              <a:buClr>
                <a:schemeClr val="tx2"/>
              </a:buClr>
              <a:buSzPts val="1400"/>
              <a:buFont typeface="DM Sans"/>
              <a:buChar char="●"/>
            </a:pPr>
            <a:r>
              <a:rPr lang="en-US" sz="1100" dirty="0" err="1"/>
              <a:t>sql_ex</a:t>
            </a:r>
            <a:endParaRPr lang="en-US" sz="1100" dirty="0"/>
          </a:p>
          <a:p>
            <a:pPr indent="-317500">
              <a:buClr>
                <a:schemeClr val="tx2"/>
              </a:buClr>
              <a:buSzPts val="1400"/>
              <a:buFont typeface="DM Sans"/>
              <a:buChar char="●"/>
            </a:pPr>
            <a:r>
              <a:rPr lang="en-US" sz="1100" dirty="0" err="1"/>
              <a:t>nosql_ex</a:t>
            </a:r>
            <a:endParaRPr lang="en-US" sz="1100" dirty="0"/>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Using </a:t>
            </a:r>
            <a:r>
              <a:rPr lang="en-US" sz="1100" dirty="0" err="1"/>
              <a:t>venv’s</a:t>
            </a:r>
            <a:r>
              <a:rPr lang="en-US" sz="1100" dirty="0"/>
              <a:t> with terminal vs. VS Code Python Environment extension. We’ll use terminal/manual way for this lab so it is clear what </a:t>
            </a:r>
            <a:r>
              <a:rPr lang="en-US" sz="1100" dirty="0" err="1"/>
              <a:t>venv</a:t>
            </a:r>
            <a:r>
              <a:rPr lang="en-US" sz="1100" dirty="0"/>
              <a:t> is active.</a:t>
            </a:r>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Recommend installing Django/Python extensions in ssh connection for syntax highlighting, ai-assisted suggestions and code snippet benefits: Python, Python Extension Pack, </a:t>
            </a:r>
            <a:r>
              <a:rPr lang="en-US" sz="1100" dirty="0" err="1"/>
              <a:t>Pylance</a:t>
            </a:r>
            <a:endParaRPr lang="en-US" sz="1100" dirty="0"/>
          </a:p>
          <a:p>
            <a:pPr marL="0" indent="0">
              <a:spcBef>
                <a:spcPts val="1000"/>
              </a:spcBef>
            </a:pPr>
            <a:endParaRPr lang="en-US" sz="1100" dirty="0"/>
          </a:p>
        </p:txBody>
      </p:sp>
      <p:sp>
        <p:nvSpPr>
          <p:cNvPr id="3" name="Rectangle 2">
            <a:extLst>
              <a:ext uri="{FF2B5EF4-FFF2-40B4-BE49-F238E27FC236}">
                <a16:creationId xmlns:a16="http://schemas.microsoft.com/office/drawing/2014/main" id="{4A3F4E93-341A-9E4D-ED60-356129DAA449}"/>
              </a:ext>
            </a:extLst>
          </p:cNvPr>
          <p:cNvSpPr/>
          <p:nvPr/>
        </p:nvSpPr>
        <p:spPr>
          <a:xfrm>
            <a:off x="5247573" y="1286135"/>
            <a:ext cx="3185069" cy="1850973"/>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BDD5997C-17BC-A853-033D-6DA2818D40B0}"/>
              </a:ext>
            </a:extLst>
          </p:cNvPr>
          <p:cNvSpPr/>
          <p:nvPr/>
        </p:nvSpPr>
        <p:spPr>
          <a:xfrm>
            <a:off x="4307996" y="1286135"/>
            <a:ext cx="939576" cy="249607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0" name="Google Shape;695;p34">
            <a:extLst>
              <a:ext uri="{FF2B5EF4-FFF2-40B4-BE49-F238E27FC236}">
                <a16:creationId xmlns:a16="http://schemas.microsoft.com/office/drawing/2014/main" id="{D99963F3-DFCA-4FE0-84BF-222AB9FD28B7}"/>
              </a:ext>
            </a:extLst>
          </p:cNvPr>
          <p:cNvCxnSpPr>
            <a:cxnSpLocks/>
          </p:cNvCxnSpPr>
          <p:nvPr/>
        </p:nvCxnSpPr>
        <p:spPr>
          <a:xfrm rot="5400000">
            <a:off x="4691875" y="810258"/>
            <a:ext cx="582944" cy="397169"/>
          </a:xfrm>
          <a:prstGeom prst="bentConnector3">
            <a:avLst>
              <a:gd name="adj1" fmla="val -13"/>
            </a:avLst>
          </a:prstGeom>
          <a:noFill/>
          <a:ln w="28575" cap="flat" cmpd="sng">
            <a:solidFill>
              <a:schemeClr val="tx2"/>
            </a:solidFill>
            <a:prstDash val="solid"/>
            <a:round/>
            <a:headEnd type="none" w="med" len="med"/>
            <a:tailEnd type="none" w="med" len="med"/>
          </a:ln>
        </p:spPr>
      </p:cxnSp>
      <p:sp>
        <p:nvSpPr>
          <p:cNvPr id="31" name="Rectangle 30">
            <a:extLst>
              <a:ext uri="{FF2B5EF4-FFF2-40B4-BE49-F238E27FC236}">
                <a16:creationId xmlns:a16="http://schemas.microsoft.com/office/drawing/2014/main" id="{E017BD16-0EF3-437F-A256-9EA229581431}"/>
              </a:ext>
            </a:extLst>
          </p:cNvPr>
          <p:cNvSpPr/>
          <p:nvPr/>
        </p:nvSpPr>
        <p:spPr>
          <a:xfrm>
            <a:off x="4032775" y="1286135"/>
            <a:ext cx="274723" cy="2496076"/>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4CA03E42-7958-858C-7A23-D888DB60F0E6}"/>
              </a:ext>
            </a:extLst>
          </p:cNvPr>
          <p:cNvSpPr/>
          <p:nvPr/>
        </p:nvSpPr>
        <p:spPr>
          <a:xfrm>
            <a:off x="5247573" y="3137787"/>
            <a:ext cx="3185069" cy="64442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Learner lab documentation</a:t>
            </a:r>
          </a:p>
          <a:p>
            <a:pPr marL="0" lvl="0" indent="0" algn="l" rtl="0">
              <a:spcBef>
                <a:spcPts val="0"/>
              </a:spcBef>
              <a:spcAft>
                <a:spcPts val="0"/>
              </a:spcAft>
              <a:buNone/>
            </a:pPr>
            <a:r>
              <a:rPr lang="en" dirty="0"/>
              <a:t>Command cheat sheets</a:t>
            </a:r>
            <a:endParaRPr dirty="0"/>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S</a:t>
            </a:r>
            <a:r>
              <a:rPr lang="en" dirty="0"/>
              <a:t>ql_ex, no_sql ex</a:t>
            </a:r>
          </a:p>
          <a:p>
            <a:pPr marL="0" lvl="0" indent="0" algn="r" rtl="0">
              <a:spcBef>
                <a:spcPts val="0"/>
              </a:spcBef>
              <a:spcAft>
                <a:spcPts val="0"/>
              </a:spcAft>
              <a:buNone/>
            </a:pPr>
            <a:r>
              <a:rPr lang="en" dirty="0"/>
              <a:t>What is in the projects: sqlite db, manage.py, setting.py, models.py etc</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Jupiter is a gas giant and the biggest planet in the Solar System. It’s the fourth-brightest object in the night sky and was named after a god</a:t>
            </a:r>
            <a:endParaRPr dirty="0"/>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Saturn is a gas giant and has several rings. It’s composed mostly of hydrogen and helium. It’s the sixth planet from the Sun</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AU" b="0" dirty="0">
                <a:gradFill>
                  <a:gsLst>
                    <a:gs pos="0">
                      <a:schemeClr val="tx2">
                        <a:lumMod val="20000"/>
                        <a:lumOff val="80000"/>
                      </a:schemeClr>
                    </a:gs>
                    <a:gs pos="100000">
                      <a:srgbClr val="9CCAED"/>
                    </a:gs>
                  </a:gsLst>
                  <a:lin ang="0" scaled="1"/>
                </a:gradFill>
              </a:rPr>
              <a:t>s</a:t>
            </a:r>
            <a:r>
              <a:rPr lang="en" b="0" dirty="0">
                <a:gradFill>
                  <a:gsLst>
                    <a:gs pos="0">
                      <a:schemeClr val="tx2">
                        <a:lumMod val="20000"/>
                        <a:lumOff val="80000"/>
                      </a:schemeClr>
                    </a:gs>
                    <a:gs pos="100000">
                      <a:srgbClr val="9CCAED"/>
                    </a:gs>
                  </a:gsLst>
                  <a:lin ang="0" scaled="1"/>
                </a:gradFill>
              </a:rPr>
              <a:t>ql_ex</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0" dirty="0" err="1">
                <a:gradFill>
                  <a:gsLst>
                    <a:gs pos="0">
                      <a:schemeClr val="tx2">
                        <a:lumMod val="20000"/>
                        <a:lumOff val="80000"/>
                      </a:schemeClr>
                    </a:gs>
                    <a:gs pos="100000">
                      <a:srgbClr val="9CCAED"/>
                    </a:gs>
                  </a:gsLst>
                  <a:lin ang="0" scaled="1"/>
                </a:gradFill>
              </a:rPr>
              <a:t>nosql_ex</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Repo Contents and Django Project Files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5113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Out-of-the-box Django Setup</a:t>
            </a:r>
            <a:endParaRPr dirty="0">
              <a:gradFill>
                <a:gsLst>
                  <a:gs pos="0">
                    <a:srgbClr val="CD9CD0"/>
                  </a:gs>
                  <a:gs pos="100000">
                    <a:srgbClr val="9CCAED"/>
                  </a:gs>
                </a:gsLst>
                <a:lin ang="0" scaled="1"/>
              </a:gradFill>
            </a:endParaRPr>
          </a:p>
        </p:txBody>
      </p:sp>
      <p:sp>
        <p:nvSpPr>
          <p:cNvPr id="844" name="Google Shape;844;p67"/>
          <p:cNvSpPr txBox="1"/>
          <p:nvPr/>
        </p:nvSpPr>
        <p:spPr>
          <a:xfrm>
            <a:off x="4726423" y="2492716"/>
            <a:ext cx="1637700" cy="2111034"/>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None/>
            </a:pPr>
            <a:r>
              <a:rPr lang="en-US" sz="1200" dirty="0">
                <a:solidFill>
                  <a:schemeClr val="dk1"/>
                </a:solidFill>
                <a:latin typeface="DM Sans"/>
                <a:ea typeface="DM Sans"/>
                <a:cs typeface="DM Sans"/>
                <a:sym typeface="DM Sans"/>
              </a:rPr>
              <a:t>Provides a host of functions for managing the Django project including: </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US" sz="1200" dirty="0" err="1">
                <a:solidFill>
                  <a:schemeClr val="dk1"/>
                </a:solidFill>
                <a:latin typeface="DM Sans"/>
                <a:ea typeface="DM Sans"/>
                <a:cs typeface="DM Sans"/>
                <a:sym typeface="DM Sans"/>
              </a:rPr>
              <a:t>runserver</a:t>
            </a:r>
            <a:endParaRPr lang="en-US" sz="1200" dirty="0">
              <a:solidFill>
                <a:schemeClr val="dk1"/>
              </a:solidFill>
              <a:latin typeface="DM Sans"/>
              <a:ea typeface="DM Sans"/>
              <a:cs typeface="DM Sans"/>
              <a:sym typeface="DM Sans"/>
            </a:endParaRPr>
          </a:p>
          <a:p>
            <a:pPr marL="171450" marR="0" lvl="0" indent="-171450" rtl="0">
              <a:lnSpc>
                <a:spcPct val="100000"/>
              </a:lnSpc>
              <a:spcBef>
                <a:spcPts val="0"/>
              </a:spcBef>
              <a:spcAft>
                <a:spcPts val="0"/>
              </a:spcAft>
              <a:buClr>
                <a:schemeClr val="tx2"/>
              </a:buClr>
              <a:buFont typeface="Arial" panose="020B0604020202020204" pitchFamily="34" charset="0"/>
              <a:buChar char="•"/>
            </a:pPr>
            <a:r>
              <a:rPr lang="en-US" sz="1200" dirty="0" err="1">
                <a:solidFill>
                  <a:schemeClr val="dk1"/>
                </a:solidFill>
                <a:latin typeface="DM Sans"/>
                <a:ea typeface="DM Sans"/>
                <a:cs typeface="DM Sans"/>
                <a:sym typeface="DM Sans"/>
              </a:rPr>
              <a:t>makemigrations</a:t>
            </a:r>
            <a:r>
              <a:rPr lang="en-US" sz="1200" dirty="0">
                <a:solidFill>
                  <a:schemeClr val="dk1"/>
                </a:solidFill>
                <a:latin typeface="DM Sans"/>
                <a:ea typeface="DM Sans"/>
                <a:cs typeface="DM Sans"/>
                <a:sym typeface="DM Sans"/>
              </a:rPr>
              <a:t> migrate</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US" sz="1200" dirty="0">
                <a:solidFill>
                  <a:schemeClr val="dk1"/>
                </a:solidFill>
                <a:latin typeface="DM Sans"/>
                <a:ea typeface="DM Sans"/>
                <a:cs typeface="DM Sans"/>
                <a:sym typeface="DM Sans"/>
              </a:rPr>
              <a:t>create superuser</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US" sz="1200" dirty="0">
                <a:solidFill>
                  <a:schemeClr val="dk1"/>
                </a:solidFill>
                <a:latin typeface="DM Sans"/>
                <a:ea typeface="DM Sans"/>
                <a:cs typeface="DM Sans"/>
                <a:sym typeface="DM Sans"/>
              </a:rPr>
              <a:t>shell environment </a:t>
            </a:r>
            <a:r>
              <a:rPr lang="en-US" sz="1200" dirty="0" err="1">
                <a:solidFill>
                  <a:schemeClr val="dk1"/>
                </a:solidFill>
                <a:latin typeface="DM Sans"/>
                <a:ea typeface="DM Sans"/>
                <a:cs typeface="DM Sans"/>
                <a:sym typeface="DM Sans"/>
              </a:rPr>
              <a:t>etc</a:t>
            </a:r>
            <a:endParaRPr lang="en-US" sz="1200" dirty="0">
              <a:solidFill>
                <a:schemeClr val="dk1"/>
              </a:solidFill>
              <a:latin typeface="DM Sans"/>
              <a:ea typeface="DM Sans"/>
              <a:cs typeface="DM Sans"/>
              <a:sym typeface="DM Sans"/>
            </a:endParaRPr>
          </a:p>
        </p:txBody>
      </p:sp>
      <p:sp>
        <p:nvSpPr>
          <p:cNvPr id="845" name="Google Shape;845;p67"/>
          <p:cNvSpPr txBox="1"/>
          <p:nvPr/>
        </p:nvSpPr>
        <p:spPr>
          <a:xfrm>
            <a:off x="841150" y="2492717"/>
            <a:ext cx="1637700" cy="2111034"/>
          </a:xfrm>
          <a:prstGeom prst="rect">
            <a:avLst/>
          </a:prstGeom>
          <a:noFill/>
          <a:ln>
            <a:noFill/>
          </a:ln>
        </p:spPr>
        <p:txBody>
          <a:bodyPr spcFirstLastPara="1" wrap="square" lIns="91425" tIns="91425" rIns="91425" bIns="91425" anchor="t" anchorCtr="0">
            <a:noAutofit/>
          </a:bodyPr>
          <a:lstStyle/>
          <a:p>
            <a:pPr marR="0" lvl="0" rtl="0">
              <a:lnSpc>
                <a:spcPct val="100000"/>
              </a:lnSpc>
              <a:spcBef>
                <a:spcPts val="0"/>
              </a:spcBef>
              <a:spcAft>
                <a:spcPts val="0"/>
              </a:spcAft>
              <a:buClr>
                <a:schemeClr val="tx2"/>
              </a:buClr>
            </a:pPr>
            <a:r>
              <a:rPr lang="en-AU" sz="1200" dirty="0">
                <a:solidFill>
                  <a:schemeClr val="dk1"/>
                </a:solidFill>
                <a:latin typeface="DM Sans"/>
                <a:ea typeface="DM Sans"/>
                <a:cs typeface="DM Sans"/>
                <a:sym typeface="DM Sans"/>
              </a:rPr>
              <a:t>Is named by the user when starting project (config in examples). Folder contains global settings for project, namely settings.py and urls.py.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a</a:t>
            </a:r>
            <a:r>
              <a:rPr lang="en" sz="1200" dirty="0">
                <a:solidFill>
                  <a:schemeClr val="dk1"/>
                </a:solidFill>
                <a:latin typeface="DM Sans"/>
                <a:ea typeface="DM Sans"/>
                <a:cs typeface="DM Sans"/>
                <a:sym typeface="DM Sans"/>
              </a:rPr>
              <a:t>sgi.py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s</a:t>
            </a:r>
            <a:r>
              <a:rPr lang="en" sz="1200" dirty="0">
                <a:solidFill>
                  <a:schemeClr val="dk1"/>
                </a:solidFill>
                <a:latin typeface="DM Sans"/>
                <a:ea typeface="DM Sans"/>
                <a:cs typeface="DM Sans"/>
                <a:sym typeface="DM Sans"/>
              </a:rPr>
              <a:t>ettings.py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urls.py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wsgi.py</a:t>
            </a:r>
          </a:p>
        </p:txBody>
      </p:sp>
      <p:sp>
        <p:nvSpPr>
          <p:cNvPr id="846" name="Google Shape;846;p67"/>
          <p:cNvSpPr txBox="1"/>
          <p:nvPr/>
        </p:nvSpPr>
        <p:spPr>
          <a:xfrm>
            <a:off x="6669059" y="2492711"/>
            <a:ext cx="1637700" cy="211103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chemeClr val="dk1"/>
                </a:solidFill>
                <a:latin typeface="DM Sans"/>
                <a:ea typeface="DM Sans"/>
                <a:cs typeface="DM Sans"/>
                <a:sym typeface="DM Sans"/>
              </a:rPr>
              <a:t>Created when you initialize an admin user or migrate models from model.py. When using an external database for managing admin users and data storage this file will not exist.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2492716"/>
            <a:ext cx="1637700" cy="2111034"/>
          </a:xfrm>
          <a:prstGeom prst="rect">
            <a:avLst/>
          </a:prstGeom>
          <a:noFill/>
          <a:ln>
            <a:noFill/>
          </a:ln>
        </p:spPr>
        <p:txBody>
          <a:bodyPr spcFirstLastPara="1" wrap="square" lIns="91425" tIns="91425" rIns="91425" bIns="91425" anchor="t" anchorCtr="0">
            <a:noAutofit/>
          </a:bodyPr>
          <a:lstStyle/>
          <a:p>
            <a:pPr marR="0" lvl="0" rtl="0">
              <a:lnSpc>
                <a:spcPct val="100000"/>
              </a:lnSpc>
              <a:spcBef>
                <a:spcPts val="0"/>
              </a:spcBef>
              <a:spcAft>
                <a:spcPts val="0"/>
              </a:spcAft>
              <a:buClr>
                <a:schemeClr val="tx2"/>
              </a:buClr>
            </a:pPr>
            <a:r>
              <a:rPr lang="en-US" sz="1200" dirty="0">
                <a:solidFill>
                  <a:schemeClr val="dk1"/>
                </a:solidFill>
                <a:latin typeface="DM Sans"/>
                <a:ea typeface="DM Sans"/>
                <a:cs typeface="DM Sans"/>
                <a:sym typeface="DM Sans"/>
              </a:rPr>
              <a:t>Is named when creating an app (</a:t>
            </a:r>
            <a:r>
              <a:rPr lang="en-US" sz="1200" dirty="0" err="1">
                <a:solidFill>
                  <a:schemeClr val="dk1"/>
                </a:solidFill>
                <a:latin typeface="DM Sans"/>
                <a:ea typeface="DM Sans"/>
                <a:cs typeface="DM Sans"/>
                <a:sym typeface="DM Sans"/>
              </a:rPr>
              <a:t>main_app</a:t>
            </a:r>
            <a:r>
              <a:rPr lang="en-US" sz="1200" dirty="0">
                <a:solidFill>
                  <a:schemeClr val="dk1"/>
                </a:solidFill>
                <a:latin typeface="DM Sans"/>
                <a:ea typeface="DM Sans"/>
                <a:cs typeface="DM Sans"/>
                <a:sym typeface="DM Sans"/>
              </a:rPr>
              <a:t> in examples). Folder contains settings for individual app.</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US" sz="1200" dirty="0">
                <a:solidFill>
                  <a:schemeClr val="dk1"/>
                </a:solidFill>
                <a:latin typeface="DM Sans"/>
                <a:ea typeface="DM Sans"/>
                <a:cs typeface="DM Sans"/>
                <a:sym typeface="DM Sans"/>
              </a:rPr>
              <a:t>m</a:t>
            </a:r>
            <a:r>
              <a:rPr lang="en-AU" sz="1200" dirty="0" err="1">
                <a:solidFill>
                  <a:schemeClr val="dk1"/>
                </a:solidFill>
                <a:latin typeface="DM Sans"/>
                <a:ea typeface="DM Sans"/>
                <a:cs typeface="DM Sans"/>
                <a:sym typeface="DM Sans"/>
              </a:rPr>
              <a:t>igrations</a:t>
            </a:r>
            <a:endParaRPr lang="en-AU" sz="1200" dirty="0">
              <a:solidFill>
                <a:schemeClr val="dk1"/>
              </a:solidFill>
              <a:latin typeface="DM Sans"/>
              <a:ea typeface="DM Sans"/>
              <a:cs typeface="DM Sans"/>
              <a:sym typeface="DM Sans"/>
            </a:endParaRP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admin.py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apps.py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models.py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tests.py</a:t>
            </a:r>
          </a:p>
          <a:p>
            <a:pPr marL="171450" marR="0" lvl="0" indent="-171450" rtl="0">
              <a:lnSpc>
                <a:spcPct val="100000"/>
              </a:lnSpc>
              <a:spcBef>
                <a:spcPts val="0"/>
              </a:spcBef>
              <a:spcAft>
                <a:spcPts val="0"/>
              </a:spcAft>
              <a:buClr>
                <a:schemeClr val="tx2"/>
              </a:buClr>
              <a:buFont typeface="Arial" panose="020B0604020202020204" pitchFamily="34" charset="0"/>
              <a:buChar char="•"/>
            </a:pPr>
            <a:r>
              <a:rPr lang="en-AU" sz="1200" dirty="0">
                <a:solidFill>
                  <a:schemeClr val="dk1"/>
                </a:solidFill>
                <a:latin typeface="DM Sans"/>
                <a:ea typeface="DM Sans"/>
                <a:cs typeface="DM Sans"/>
                <a:sym typeface="DM Sans"/>
              </a:rPr>
              <a:t>views.py</a:t>
            </a:r>
          </a:p>
        </p:txBody>
      </p:sp>
      <p:sp>
        <p:nvSpPr>
          <p:cNvPr id="848" name="Google Shape;848;p67"/>
          <p:cNvSpPr txBox="1"/>
          <p:nvPr/>
        </p:nvSpPr>
        <p:spPr>
          <a:xfrm>
            <a:off x="4726423" y="2013316"/>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AU"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manage.py</a:t>
            </a:r>
          </a:p>
        </p:txBody>
      </p:sp>
      <p:sp>
        <p:nvSpPr>
          <p:cNvPr id="849" name="Google Shape;849;p67"/>
          <p:cNvSpPr txBox="1"/>
          <p:nvPr/>
        </p:nvSpPr>
        <p:spPr>
          <a:xfrm>
            <a:off x="841151" y="2013316"/>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AU"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Settings</a:t>
            </a:r>
          </a:p>
        </p:txBody>
      </p:sp>
      <p:sp>
        <p:nvSpPr>
          <p:cNvPr id="850" name="Google Shape;850;p67"/>
          <p:cNvSpPr txBox="1"/>
          <p:nvPr/>
        </p:nvSpPr>
        <p:spPr>
          <a:xfrm>
            <a:off x="6669059" y="2013316"/>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AU"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db.sqlite3</a:t>
            </a:r>
          </a:p>
        </p:txBody>
      </p:sp>
      <p:sp>
        <p:nvSpPr>
          <p:cNvPr id="851" name="Google Shape;851;p67"/>
          <p:cNvSpPr txBox="1"/>
          <p:nvPr/>
        </p:nvSpPr>
        <p:spPr>
          <a:xfrm>
            <a:off x="2783787" y="2013316"/>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AU"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Apps</a:t>
            </a: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cxnSpLocks/>
          </p:cNvCxnSpPr>
          <p:nvPr/>
        </p:nvCxnSpPr>
        <p:spPr>
          <a:xfrm flipV="1">
            <a:off x="4572000" y="1557716"/>
            <a:ext cx="1" cy="227800"/>
          </a:xfrm>
          <a:prstGeom prst="straightConnector1">
            <a:avLst/>
          </a:prstGeom>
          <a:noFill/>
          <a:ln w="19050" cap="flat" cmpd="sng">
            <a:solidFill>
              <a:schemeClr val="lt2"/>
            </a:solidFill>
            <a:prstDash val="solid"/>
            <a:round/>
            <a:headEnd type="none" w="med" len="med"/>
            <a:tailEnd type="none" w="med" len="med"/>
          </a:ln>
        </p:spPr>
      </p:cxnSp>
      <p:sp>
        <p:nvSpPr>
          <p:cNvPr id="2" name="Google Shape;834;p66">
            <a:extLst>
              <a:ext uri="{FF2B5EF4-FFF2-40B4-BE49-F238E27FC236}">
                <a16:creationId xmlns:a16="http://schemas.microsoft.com/office/drawing/2014/main" id="{A4910DEE-B5B3-3E00-0D82-3D1F1EF885C9}"/>
              </a:ext>
            </a:extLst>
          </p:cNvPr>
          <p:cNvSpPr txBox="1"/>
          <p:nvPr/>
        </p:nvSpPr>
        <p:spPr>
          <a:xfrm>
            <a:off x="3362958" y="1078332"/>
            <a:ext cx="2418083" cy="4793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New Project</a:t>
            </a:r>
          </a:p>
        </p:txBody>
      </p:sp>
      <p:cxnSp>
        <p:nvCxnSpPr>
          <p:cNvPr id="10" name="Google Shape;856;p67">
            <a:extLst>
              <a:ext uri="{FF2B5EF4-FFF2-40B4-BE49-F238E27FC236}">
                <a16:creationId xmlns:a16="http://schemas.microsoft.com/office/drawing/2014/main" id="{260A4580-78B4-CB85-22EE-6FACB1B83001}"/>
              </a:ext>
            </a:extLst>
          </p:cNvPr>
          <p:cNvCxnSpPr>
            <a:cxnSpLocks/>
          </p:cNvCxnSpPr>
          <p:nvPr/>
        </p:nvCxnSpPr>
        <p:spPr>
          <a:xfrm flipV="1">
            <a:off x="1660000" y="1785516"/>
            <a:ext cx="0" cy="227800"/>
          </a:xfrm>
          <a:prstGeom prst="straightConnector1">
            <a:avLst/>
          </a:prstGeom>
          <a:noFill/>
          <a:ln w="19050" cap="flat" cmpd="sng">
            <a:solidFill>
              <a:schemeClr val="lt2"/>
            </a:solidFill>
            <a:prstDash val="solid"/>
            <a:round/>
            <a:headEnd type="none" w="med" len="med"/>
            <a:tailEnd type="none" w="med" len="med"/>
          </a:ln>
        </p:spPr>
      </p:cxnSp>
      <p:cxnSp>
        <p:nvCxnSpPr>
          <p:cNvPr id="13" name="Google Shape;856;p67">
            <a:extLst>
              <a:ext uri="{FF2B5EF4-FFF2-40B4-BE49-F238E27FC236}">
                <a16:creationId xmlns:a16="http://schemas.microsoft.com/office/drawing/2014/main" id="{04656E54-C6DD-367B-7777-2074A0D00359}"/>
              </a:ext>
            </a:extLst>
          </p:cNvPr>
          <p:cNvCxnSpPr>
            <a:cxnSpLocks/>
          </p:cNvCxnSpPr>
          <p:nvPr/>
        </p:nvCxnSpPr>
        <p:spPr>
          <a:xfrm flipV="1">
            <a:off x="3574860" y="1785516"/>
            <a:ext cx="0" cy="227800"/>
          </a:xfrm>
          <a:prstGeom prst="straightConnector1">
            <a:avLst/>
          </a:prstGeom>
          <a:noFill/>
          <a:ln w="19050" cap="flat" cmpd="sng">
            <a:solidFill>
              <a:schemeClr val="lt2"/>
            </a:solidFill>
            <a:prstDash val="solid"/>
            <a:round/>
            <a:headEnd type="none" w="med" len="med"/>
            <a:tailEnd type="none" w="med" len="med"/>
          </a:ln>
        </p:spPr>
      </p:cxnSp>
      <p:cxnSp>
        <p:nvCxnSpPr>
          <p:cNvPr id="14" name="Google Shape;856;p67">
            <a:extLst>
              <a:ext uri="{FF2B5EF4-FFF2-40B4-BE49-F238E27FC236}">
                <a16:creationId xmlns:a16="http://schemas.microsoft.com/office/drawing/2014/main" id="{9264A8A7-1B01-01EA-60CA-E8C3016B4097}"/>
              </a:ext>
            </a:extLst>
          </p:cNvPr>
          <p:cNvCxnSpPr>
            <a:cxnSpLocks/>
          </p:cNvCxnSpPr>
          <p:nvPr/>
        </p:nvCxnSpPr>
        <p:spPr>
          <a:xfrm flipV="1">
            <a:off x="5626860" y="1796935"/>
            <a:ext cx="0" cy="227800"/>
          </a:xfrm>
          <a:prstGeom prst="straightConnector1">
            <a:avLst/>
          </a:prstGeom>
          <a:noFill/>
          <a:ln w="19050" cap="flat" cmpd="sng">
            <a:solidFill>
              <a:schemeClr val="lt2"/>
            </a:solidFill>
            <a:prstDash val="solid"/>
            <a:round/>
            <a:headEnd type="none" w="med" len="med"/>
            <a:tailEnd type="none" w="med" len="med"/>
          </a:ln>
        </p:spPr>
      </p:cxnSp>
      <p:cxnSp>
        <p:nvCxnSpPr>
          <p:cNvPr id="15" name="Google Shape;856;p67">
            <a:extLst>
              <a:ext uri="{FF2B5EF4-FFF2-40B4-BE49-F238E27FC236}">
                <a16:creationId xmlns:a16="http://schemas.microsoft.com/office/drawing/2014/main" id="{C3A238D1-7847-E492-AB39-8F42F29AF6A7}"/>
              </a:ext>
            </a:extLst>
          </p:cNvPr>
          <p:cNvCxnSpPr>
            <a:cxnSpLocks/>
          </p:cNvCxnSpPr>
          <p:nvPr/>
        </p:nvCxnSpPr>
        <p:spPr>
          <a:xfrm flipV="1">
            <a:off x="7469017" y="1785516"/>
            <a:ext cx="0" cy="22780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856;p67">
            <a:extLst>
              <a:ext uri="{FF2B5EF4-FFF2-40B4-BE49-F238E27FC236}">
                <a16:creationId xmlns:a16="http://schemas.microsoft.com/office/drawing/2014/main" id="{E486FFD7-3736-CDE3-37E3-28D19AFB9071}"/>
              </a:ext>
            </a:extLst>
          </p:cNvPr>
          <p:cNvCxnSpPr>
            <a:cxnSpLocks/>
          </p:cNvCxnSpPr>
          <p:nvPr/>
        </p:nvCxnSpPr>
        <p:spPr>
          <a:xfrm flipH="1">
            <a:off x="1660000" y="1785516"/>
            <a:ext cx="5809017"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6880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Considerations for Project Structure</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Hierarchical structure can improve options for structure, such as by having a urls.py in the global config directory that points to urls.py in each app with the app name as prefix ‘</a:t>
            </a:r>
            <a:r>
              <a:rPr lang="en-US" dirty="0" err="1"/>
              <a:t>main_app</a:t>
            </a:r>
            <a:r>
              <a:rPr lang="en-US" dirty="0"/>
              <a:t>/’ for example</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Reusable code</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Clean single focus purpose: in larger projects with many views per app, it might be worth separating apiviews and having 2 view files – views.py and apiviews.py</a:t>
            </a:r>
            <a:endParaRPr dirty="0"/>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Flexibility</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Logically Group</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Modularity</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5;p43">
            <a:extLst>
              <a:ext uri="{FF2B5EF4-FFF2-40B4-BE49-F238E27FC236}">
                <a16:creationId xmlns:a16="http://schemas.microsoft.com/office/drawing/2014/main" id="{43E6C91C-A559-14EC-150C-15FBB2E69121}"/>
              </a:ext>
            </a:extLst>
          </p:cNvPr>
          <p:cNvSpPr txBox="1">
            <a:spLocks/>
          </p:cNvSpPr>
          <p:nvPr/>
        </p:nvSpPr>
        <p:spPr>
          <a:xfrm>
            <a:off x="3484350" y="2753177"/>
            <a:ext cx="2175300" cy="15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 dirty="0"/>
              <a:t>Sep</a:t>
            </a:r>
            <a:r>
              <a:rPr lang="en-AU" dirty="0"/>
              <a:t>a</a:t>
            </a:r>
            <a:r>
              <a:rPr lang="en" dirty="0"/>
              <a:t>rate apps by logical collections of tightly coupled data/tables. In relational db, this could be tables that are closely tied together by relationships. With nosql, collections tend to be decoupled by nature and would benefit from having an app for each collection.</a:t>
            </a:r>
          </a:p>
        </p:txBody>
      </p:sp>
    </p:spTree>
    <p:extLst>
      <p:ext uri="{BB962C8B-B14F-4D97-AF65-F5344CB8AC3E}">
        <p14:creationId xmlns:p14="http://schemas.microsoft.com/office/powerpoint/2010/main" val="3770064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64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Enforcing ORM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712788" y="1687930"/>
            <a:ext cx="3492550" cy="29158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ORM explanation</a:t>
            </a:r>
          </a:p>
          <a:p>
            <a:pPr marL="0" lvl="0" indent="0" algn="l" rtl="0">
              <a:spcBef>
                <a:spcPts val="0"/>
              </a:spcBef>
              <a:spcAft>
                <a:spcPts val="0"/>
              </a:spcAft>
              <a:buNone/>
            </a:pPr>
            <a:r>
              <a:rPr lang="en-US" dirty="0"/>
              <a:t>Provided consistency between data models and database</a:t>
            </a:r>
          </a:p>
          <a:p>
            <a:pPr marL="0" lvl="0" indent="0" algn="l" rtl="0">
              <a:spcBef>
                <a:spcPts val="0"/>
              </a:spcBef>
              <a:spcAft>
                <a:spcPts val="0"/>
              </a:spcAft>
              <a:buNone/>
            </a:pPr>
            <a:r>
              <a:rPr lang="en-US" dirty="0"/>
              <a:t>Essential for relational </a:t>
            </a:r>
            <a:r>
              <a:rPr lang="en-US" dirty="0" err="1"/>
              <a:t>dbs</a:t>
            </a:r>
            <a:endParaRPr lang="en-US" dirty="0"/>
          </a:p>
          <a:p>
            <a:pPr marL="0" lvl="0" indent="0" algn="l" rtl="0">
              <a:spcBef>
                <a:spcPts val="0"/>
              </a:spcBef>
              <a:spcAft>
                <a:spcPts val="0"/>
              </a:spcAft>
              <a:buNone/>
            </a:pPr>
            <a:r>
              <a:rPr lang="en-US" dirty="0"/>
              <a:t>Provides a way to query database with python/through Django</a:t>
            </a:r>
          </a:p>
          <a:p>
            <a:pPr marL="0" lvl="0" indent="0" algn="l" rtl="0">
              <a:spcBef>
                <a:spcPts val="0"/>
              </a:spcBef>
              <a:spcAft>
                <a:spcPts val="0"/>
              </a:spcAft>
              <a:buNone/>
            </a:pPr>
            <a:r>
              <a:rPr lang="en-US" dirty="0"/>
              <a:t>Similar to SQL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572001" y="1129030"/>
            <a:ext cx="3852000" cy="3474720"/>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Write models/schema with Django and make migrations to write to </a:t>
            </a:r>
            <a:r>
              <a:rPr lang="en-US" sz="1000" dirty="0" err="1">
                <a:solidFill>
                  <a:schemeClr val="tx1"/>
                </a:solidFill>
                <a:latin typeface="DM Sans" pitchFamily="2" charset="0"/>
              </a:rPr>
              <a:t>sqlite</a:t>
            </a:r>
            <a:r>
              <a:rPr lang="en-US" sz="1000" dirty="0">
                <a:solidFill>
                  <a:schemeClr val="tx1"/>
                </a:solidFill>
                <a:latin typeface="DM Sans" pitchFamily="2" charset="0"/>
              </a:rPr>
              <a:t> </a:t>
            </a:r>
            <a:r>
              <a:rPr lang="en-US" sz="1000" dirty="0" err="1">
                <a:solidFill>
                  <a:schemeClr val="tx1"/>
                </a:solidFill>
                <a:latin typeface="DM Sans" pitchFamily="2" charset="0"/>
              </a:rPr>
              <a:t>builtin</a:t>
            </a:r>
            <a:r>
              <a:rPr lang="en-US" sz="1000" dirty="0">
                <a:solidFill>
                  <a:schemeClr val="tx1"/>
                </a:solidFill>
                <a:latin typeface="DM Sans" pitchFamily="2" charset="0"/>
              </a:rPr>
              <a:t>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if starting with new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Use </a:t>
            </a:r>
            <a:r>
              <a:rPr lang="en-US" sz="1000" dirty="0" err="1">
                <a:solidFill>
                  <a:schemeClr val="tx1"/>
                </a:solidFill>
                <a:latin typeface="DM Sans" pitchFamily="2" charset="0"/>
              </a:rPr>
              <a:t>importdb</a:t>
            </a:r>
            <a:r>
              <a:rPr lang="en-US" sz="1000" dirty="0">
                <a:solidFill>
                  <a:schemeClr val="tx1"/>
                </a:solidFill>
                <a:latin typeface="DM Sans" pitchFamily="2" charset="0"/>
              </a:rPr>
              <a:t> to write to Django models from existing </a:t>
            </a:r>
            <a:r>
              <a:rPr lang="en-US" sz="1000" dirty="0" err="1">
                <a:solidFill>
                  <a:schemeClr val="tx1"/>
                </a:solidFill>
                <a:latin typeface="DM Sans" pitchFamily="2" charset="0"/>
              </a:rPr>
              <a:t>db</a:t>
            </a:r>
            <a:r>
              <a:rPr lang="en-US" sz="1000" dirty="0">
                <a:solidFill>
                  <a:schemeClr val="tx1"/>
                </a:solidFill>
                <a:latin typeface="DM Sans" pitchFamily="2" charset="0"/>
              </a:rPr>
              <a:t>/schema.</a:t>
            </a:r>
          </a:p>
          <a:p>
            <a:r>
              <a:rPr lang="en-US" sz="1000" dirty="0">
                <a:solidFill>
                  <a:schemeClr val="tx1"/>
                </a:solidFill>
                <a:latin typeface="DM Sans" pitchFamily="2" charset="0"/>
              </a:rPr>
              <a:t>This includes external </a:t>
            </a:r>
            <a:r>
              <a:rPr lang="en-US" sz="1000" dirty="0" err="1">
                <a:solidFill>
                  <a:schemeClr val="tx1"/>
                </a:solidFill>
                <a:latin typeface="DM Sans" pitchFamily="2" charset="0"/>
              </a:rPr>
              <a:t>db’s</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when using an existing </a:t>
            </a:r>
            <a:r>
              <a:rPr lang="en-US" sz="1000" dirty="0" err="1">
                <a:solidFill>
                  <a:schemeClr val="tx1"/>
                </a:solidFill>
                <a:latin typeface="DM Sans" pitchFamily="2" charset="0"/>
              </a:rPr>
              <a:t>db</a:t>
            </a:r>
            <a:r>
              <a:rPr lang="en-US" sz="1000" dirty="0">
                <a:solidFill>
                  <a:schemeClr val="tx1"/>
                </a:solidFill>
                <a:latin typeface="DM Sans" pitchFamily="2" charset="0"/>
              </a:rPr>
              <a:t> in a project</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How to connect external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 settings.py</a:t>
            </a:r>
          </a:p>
          <a:p>
            <a:endParaRPr lang="en-US" sz="1000" dirty="0">
              <a:solidFill>
                <a:schemeClr val="tx1"/>
              </a:solidFill>
              <a:latin typeface="DM Sans" pitchFamily="2" charset="0"/>
            </a:endParaRPr>
          </a:p>
          <a:p>
            <a:r>
              <a:rPr lang="en-US" sz="1000" dirty="0">
                <a:solidFill>
                  <a:schemeClr val="tx1"/>
                </a:solidFill>
                <a:latin typeface="DM Sans" pitchFamily="2" charset="0"/>
              </a:rPr>
              <a:t>Both methods of model -&gt; </a:t>
            </a:r>
            <a:r>
              <a:rPr lang="en-US" sz="1000" dirty="0" err="1">
                <a:solidFill>
                  <a:schemeClr val="tx1"/>
                </a:solidFill>
                <a:latin typeface="DM Sans" pitchFamily="2" charset="0"/>
              </a:rPr>
              <a:t>db</a:t>
            </a:r>
            <a:r>
              <a:rPr lang="en-US" sz="1000" dirty="0">
                <a:solidFill>
                  <a:schemeClr val="tx1"/>
                </a:solidFill>
                <a:latin typeface="DM Sans" pitchFamily="2" charset="0"/>
              </a:rPr>
              <a:t> or </a:t>
            </a:r>
            <a:r>
              <a:rPr lang="en-US" sz="1000" dirty="0" err="1">
                <a:solidFill>
                  <a:schemeClr val="tx1"/>
                </a:solidFill>
                <a:latin typeface="DM Sans" pitchFamily="2" charset="0"/>
              </a:rPr>
              <a:t>db</a:t>
            </a:r>
            <a:r>
              <a:rPr lang="en-US" sz="1000" dirty="0">
                <a:solidFill>
                  <a:schemeClr val="tx1"/>
                </a:solidFill>
                <a:latin typeface="DM Sans" pitchFamily="2" charset="0"/>
              </a:rPr>
              <a:t> -&gt; model is viable, as long as they match and are n-sync</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4795069" y="1768607"/>
            <a:ext cx="2956954" cy="47713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makemigrations</a:t>
            </a:r>
            <a:endParaRPr lang="en-US" sz="1000" dirty="0">
              <a:solidFill>
                <a:schemeClr val="tx1"/>
              </a:solidFill>
              <a:latin typeface="Consolas" panose="020B0609020204030204" pitchFamily="49" charset="0"/>
            </a:endParaRPr>
          </a:p>
          <a:p>
            <a:r>
              <a:rPr lang="en-US" sz="1000" dirty="0">
                <a:solidFill>
                  <a:srgbClr val="0070C0"/>
                </a:solidFill>
                <a:latin typeface="Consolas" panose="020B0609020204030204" pitchFamily="49" charset="0"/>
              </a:rPr>
              <a:t>python manage.py </a:t>
            </a:r>
            <a:r>
              <a:rPr lang="en-US" sz="1000" dirty="0">
                <a:solidFill>
                  <a:schemeClr val="tx1"/>
                </a:solidFill>
                <a:latin typeface="Consolas" panose="020B0609020204030204" pitchFamily="49" charset="0"/>
              </a:rPr>
              <a:t>migrate</a:t>
            </a:r>
          </a:p>
        </p:txBody>
      </p:sp>
      <p:sp>
        <p:nvSpPr>
          <p:cNvPr id="4" name="Rectangle: Rounded Corners 3">
            <a:extLst>
              <a:ext uri="{FF2B5EF4-FFF2-40B4-BE49-F238E27FC236}">
                <a16:creationId xmlns:a16="http://schemas.microsoft.com/office/drawing/2014/main" id="{12290FE5-FB78-EAE7-3C06-2301A9342929}"/>
              </a:ext>
            </a:extLst>
          </p:cNvPr>
          <p:cNvSpPr/>
          <p:nvPr/>
        </p:nvSpPr>
        <p:spPr>
          <a:xfrm>
            <a:off x="4795069" y="3024872"/>
            <a:ext cx="2956954" cy="30292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importdb</a:t>
            </a:r>
            <a:endParaRPr lang="en-US" sz="1000" dirty="0">
              <a:solidFill>
                <a:schemeClr val="tx1"/>
              </a:solidFill>
              <a:latin typeface="Consolas" panose="020B0609020204030204" pitchFamily="49" charset="0"/>
            </a:endParaRPr>
          </a:p>
        </p:txBody>
      </p:sp>
      <p:sp>
        <p:nvSpPr>
          <p:cNvPr id="5" name="Google Shape;317;p42">
            <a:extLst>
              <a:ext uri="{FF2B5EF4-FFF2-40B4-BE49-F238E27FC236}">
                <a16:creationId xmlns:a16="http://schemas.microsoft.com/office/drawing/2014/main" id="{6D85975D-B0B4-6E46-7D3C-40B007C7723D}"/>
              </a:ext>
            </a:extLst>
          </p:cNvPr>
          <p:cNvSpPr txBox="1">
            <a:spLocks/>
          </p:cNvSpPr>
          <p:nvPr/>
        </p:nvSpPr>
        <p:spPr>
          <a:xfrm>
            <a:off x="826463" y="1129030"/>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200" dirty="0">
                <a:gradFill>
                  <a:gsLst>
                    <a:gs pos="0">
                      <a:schemeClr val="tx2">
                        <a:lumMod val="20000"/>
                        <a:lumOff val="80000"/>
                      </a:schemeClr>
                    </a:gs>
                    <a:gs pos="100000">
                      <a:srgbClr val="9CCAED"/>
                    </a:gs>
                  </a:gsLst>
                  <a:lin ang="2700000" scaled="1"/>
                </a:gradFill>
                <a:latin typeface="Figtree" panose="020B0604020202020204" charset="0"/>
              </a:rPr>
              <a:t>Models &lt;-&gt; Tables</a:t>
            </a:r>
            <a:endParaRPr lang="en-AU" sz="2200" dirty="0">
              <a:gradFill>
                <a:gsLst>
                  <a:gs pos="0">
                    <a:schemeClr val="tx2">
                      <a:lumMod val="20000"/>
                      <a:lumOff val="80000"/>
                    </a:schemeClr>
                  </a:gs>
                  <a:gs pos="100000">
                    <a:srgbClr val="9CCAED"/>
                  </a:gs>
                </a:gsLst>
                <a:lin ang="2700000" scaled="1"/>
              </a:gradFill>
              <a:latin typeface="Figtree" panose="020B0604020202020204" charset="0"/>
            </a:endParaRPr>
          </a:p>
        </p:txBody>
      </p:sp>
    </p:spTree>
    <p:extLst>
      <p:ext uri="{BB962C8B-B14F-4D97-AF65-F5344CB8AC3E}">
        <p14:creationId xmlns:p14="http://schemas.microsoft.com/office/powerpoint/2010/main" val="4038079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26487" y="38298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dirty="0">
                <a:gradFill>
                  <a:gsLst>
                    <a:gs pos="0">
                      <a:srgbClr val="CD9CD0"/>
                    </a:gs>
                    <a:gs pos="100000">
                      <a:srgbClr val="9CCAED"/>
                    </a:gs>
                  </a:gsLst>
                  <a:lin ang="0" scaled="1"/>
                </a:gradFill>
              </a:rPr>
              <a:t>Setup of s</a:t>
            </a:r>
            <a:r>
              <a:rPr lang="en" dirty="0">
                <a:gradFill>
                  <a:gsLst>
                    <a:gs pos="0">
                      <a:srgbClr val="CD9CD0"/>
                    </a:gs>
                    <a:gs pos="100000">
                      <a:srgbClr val="9CCAED"/>
                    </a:gs>
                  </a:gsLst>
                  <a:lin ang="0" scaled="1"/>
                </a:gradFill>
              </a:rPr>
              <a:t>ql_ex Project</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Modified files:</a:t>
            </a:r>
            <a:endParaRPr dirty="0"/>
          </a:p>
          <a:p>
            <a:pPr marL="457200" lvl="0" indent="-317500" algn="l" rtl="0">
              <a:spcBef>
                <a:spcPts val="1000"/>
              </a:spcBef>
              <a:spcAft>
                <a:spcPts val="0"/>
              </a:spcAft>
              <a:buSzPts val="1400"/>
              <a:buChar char="●"/>
            </a:pPr>
            <a:r>
              <a:rPr lang="en-US" dirty="0"/>
              <a:t>config/settings.py</a:t>
            </a:r>
          </a:p>
          <a:p>
            <a:pPr marL="457200" lvl="0" indent="-317500" algn="l" rtl="0">
              <a:spcBef>
                <a:spcPts val="0"/>
              </a:spcBef>
              <a:spcAft>
                <a:spcPts val="0"/>
              </a:spcAft>
              <a:buSzPts val="1400"/>
              <a:buChar char="●"/>
            </a:pPr>
            <a:r>
              <a:rPr lang="en-US" dirty="0"/>
              <a:t>main_app/models.py</a:t>
            </a:r>
          </a:p>
          <a:p>
            <a:pPr marL="457200" lvl="0" indent="-317500" algn="l" rtl="0">
              <a:spcBef>
                <a:spcPts val="0"/>
              </a:spcBef>
              <a:spcAft>
                <a:spcPts val="0"/>
              </a:spcAft>
              <a:buSzPts val="1400"/>
              <a:buChar char="●"/>
            </a:pPr>
            <a:r>
              <a:rPr lang="en-US" dirty="0"/>
              <a:t>main_app/admin.py</a:t>
            </a:r>
          </a:p>
          <a:p>
            <a:pPr marL="139700" lvl="0" indent="0" algn="l" rtl="0">
              <a:spcBef>
                <a:spcPts val="0"/>
              </a:spcBef>
              <a:spcAft>
                <a:spcPts val="0"/>
              </a:spcAft>
              <a:buSzPts val="1400"/>
              <a:buNone/>
            </a:pPr>
            <a:endParaRPr lang="en-US" dirty="0"/>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3" name="Rectangle: Rounded Corners 2">
            <a:extLst>
              <a:ext uri="{FF2B5EF4-FFF2-40B4-BE49-F238E27FC236}">
                <a16:creationId xmlns:a16="http://schemas.microsoft.com/office/drawing/2014/main" id="{C951D2D2-73E2-CC61-CE8F-52F91692807B}"/>
              </a:ext>
            </a:extLst>
          </p:cNvPr>
          <p:cNvSpPr/>
          <p:nvPr/>
        </p:nvSpPr>
        <p:spPr>
          <a:xfrm>
            <a:off x="4861155" y="980631"/>
            <a:ext cx="3500957" cy="352510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A screen shot of a computer&#10;&#10;Description automatically generated">
            <a:extLst>
              <a:ext uri="{FF2B5EF4-FFF2-40B4-BE49-F238E27FC236}">
                <a16:creationId xmlns:a16="http://schemas.microsoft.com/office/drawing/2014/main" id="{2129D19D-66D2-16DC-8983-29035E7762DB}"/>
              </a:ext>
            </a:extLst>
          </p:cNvPr>
          <p:cNvPicPr>
            <a:picLocks noChangeAspect="1"/>
          </p:cNvPicPr>
          <p:nvPr/>
        </p:nvPicPr>
        <p:blipFill>
          <a:blip r:embed="rId3"/>
          <a:stretch>
            <a:fillRect/>
          </a:stretch>
        </p:blipFill>
        <p:spPr>
          <a:xfrm>
            <a:off x="292442" y="1211787"/>
            <a:ext cx="1656174" cy="985449"/>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86269FA7-0329-0BC6-A19D-D4FF1AE83845}"/>
              </a:ext>
            </a:extLst>
          </p:cNvPr>
          <p:cNvPicPr>
            <a:picLocks noChangeAspect="1"/>
          </p:cNvPicPr>
          <p:nvPr/>
        </p:nvPicPr>
        <p:blipFill>
          <a:blip r:embed="rId4"/>
          <a:stretch>
            <a:fillRect/>
          </a:stretch>
        </p:blipFill>
        <p:spPr>
          <a:xfrm>
            <a:off x="2306813" y="1288001"/>
            <a:ext cx="1453431" cy="941720"/>
          </a:xfrm>
          <a:prstGeom prst="rect">
            <a:avLst/>
          </a:prstGeom>
        </p:spPr>
      </p:pic>
      <p:pic>
        <p:nvPicPr>
          <p:cNvPr id="16" name="Picture 15" descr="A computer screen shot of a program code&#10;&#10;Description automatically generated">
            <a:extLst>
              <a:ext uri="{FF2B5EF4-FFF2-40B4-BE49-F238E27FC236}">
                <a16:creationId xmlns:a16="http://schemas.microsoft.com/office/drawing/2014/main" id="{3E2146C4-2B21-245E-C157-D695239A79F3}"/>
              </a:ext>
            </a:extLst>
          </p:cNvPr>
          <p:cNvPicPr>
            <a:picLocks noChangeAspect="1"/>
          </p:cNvPicPr>
          <p:nvPr/>
        </p:nvPicPr>
        <p:blipFill>
          <a:blip r:embed="rId5"/>
          <a:stretch>
            <a:fillRect/>
          </a:stretch>
        </p:blipFill>
        <p:spPr>
          <a:xfrm>
            <a:off x="4139287" y="691316"/>
            <a:ext cx="4712271" cy="3234023"/>
          </a:xfrm>
          <a:prstGeom prst="rect">
            <a:avLst/>
          </a:prstGeom>
        </p:spPr>
      </p:pic>
    </p:spTree>
    <p:extLst>
      <p:ext uri="{BB962C8B-B14F-4D97-AF65-F5344CB8AC3E}">
        <p14:creationId xmlns:p14="http://schemas.microsoft.com/office/powerpoint/2010/main" val="85802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3481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Result of Migrating Model Code to Schema</a:t>
            </a:r>
            <a:endParaRPr dirty="0">
              <a:gradFill>
                <a:gsLst>
                  <a:gs pos="0">
                    <a:srgbClr val="CD9CD0"/>
                  </a:gs>
                  <a:gs pos="100000">
                    <a:srgbClr val="9CCAED"/>
                  </a:gs>
                </a:gsLst>
                <a:lin ang="0" scaled="1"/>
              </a:gradFill>
            </a:endParaRPr>
          </a:p>
        </p:txBody>
      </p:sp>
      <p:sp>
        <p:nvSpPr>
          <p:cNvPr id="2" name="Rectangle: Rounded Corners 1">
            <a:extLst>
              <a:ext uri="{FF2B5EF4-FFF2-40B4-BE49-F238E27FC236}">
                <a16:creationId xmlns:a16="http://schemas.microsoft.com/office/drawing/2014/main" id="{9D584C28-D05E-80F7-CC0E-68EBCB892386}"/>
              </a:ext>
            </a:extLst>
          </p:cNvPr>
          <p:cNvSpPr/>
          <p:nvPr/>
        </p:nvSpPr>
        <p:spPr>
          <a:xfrm>
            <a:off x="4739570" y="1129030"/>
            <a:ext cx="3684430" cy="3474720"/>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E302C4-D592-FB3B-1277-5085C23E1D45}"/>
              </a:ext>
            </a:extLst>
          </p:cNvPr>
          <p:cNvPicPr>
            <a:picLocks noChangeAspect="1"/>
          </p:cNvPicPr>
          <p:nvPr/>
        </p:nvPicPr>
        <p:blipFill>
          <a:blip r:embed="rId3"/>
          <a:srcRect/>
          <a:stretch/>
        </p:blipFill>
        <p:spPr>
          <a:xfrm>
            <a:off x="714572" y="1662023"/>
            <a:ext cx="3684432" cy="3036452"/>
          </a:xfrm>
          <a:prstGeom prst="rect">
            <a:avLst/>
          </a:prstGeom>
        </p:spPr>
      </p:pic>
      <p:sp>
        <p:nvSpPr>
          <p:cNvPr id="318" name="Google Shape;318;p42"/>
          <p:cNvSpPr txBox="1">
            <a:spLocks noGrp="1"/>
          </p:cNvSpPr>
          <p:nvPr>
            <p:ph type="subTitle" idx="4"/>
          </p:nvPr>
        </p:nvSpPr>
        <p:spPr>
          <a:xfrm>
            <a:off x="714572" y="1089061"/>
            <a:ext cx="3684432"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Entity Relationship Diagram</a:t>
            </a:r>
            <a:endParaRPr b="0" dirty="0">
              <a:gradFill>
                <a:gsLst>
                  <a:gs pos="0">
                    <a:schemeClr val="tx2">
                      <a:lumMod val="20000"/>
                      <a:lumOff val="80000"/>
                    </a:schemeClr>
                  </a:gs>
                  <a:gs pos="100000">
                    <a:srgbClr val="9CCAED"/>
                  </a:gs>
                </a:gsLst>
                <a:lin ang="0" scaled="1"/>
              </a:gradFill>
            </a:endParaRPr>
          </a:p>
        </p:txBody>
      </p:sp>
      <p:sp>
        <p:nvSpPr>
          <p:cNvPr id="6" name="Google Shape;316;p42">
            <a:extLst>
              <a:ext uri="{FF2B5EF4-FFF2-40B4-BE49-F238E27FC236}">
                <a16:creationId xmlns:a16="http://schemas.microsoft.com/office/drawing/2014/main" id="{D35E659F-2607-71F1-50AB-4426E2D7E6BA}"/>
              </a:ext>
            </a:extLst>
          </p:cNvPr>
          <p:cNvSpPr txBox="1">
            <a:spLocks/>
          </p:cNvSpPr>
          <p:nvPr/>
        </p:nvSpPr>
        <p:spPr>
          <a:xfrm>
            <a:off x="4954612" y="1760399"/>
            <a:ext cx="3265200" cy="127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sz="1000" dirty="0"/>
              <a:t>Using Django to create the database schema can be a particularly appealing approach when there is no existing database to import as it simplifies the declaration of fields and relationships. As Django handles the creation of an auto-incrementing Primary Key for tables, these don’t need to be explicitly declared. In addition, linking/intermediary tables required by many to many relationships are handled by Django, only requiring the relationship to declared in one table with reference to the other. A Foreign Key can even reference another table without specifying its PK. These characteristics make it quick and easy to create tables and simplifies relationship requirements. Lastly, you will want your models to match your schema anyway, and this is an effective way of maintaining consistency between the two.</a:t>
            </a:r>
          </a:p>
        </p:txBody>
      </p:sp>
      <p:sp>
        <p:nvSpPr>
          <p:cNvPr id="7" name="Google Shape;317;p42">
            <a:extLst>
              <a:ext uri="{FF2B5EF4-FFF2-40B4-BE49-F238E27FC236}">
                <a16:creationId xmlns:a16="http://schemas.microsoft.com/office/drawing/2014/main" id="{5DF4B6D3-5FCC-B86C-B808-C83824F4D977}"/>
              </a:ext>
            </a:extLst>
          </p:cNvPr>
          <p:cNvSpPr txBox="1">
            <a:spLocks/>
          </p:cNvSpPr>
          <p:nvPr/>
        </p:nvSpPr>
        <p:spPr>
          <a:xfrm>
            <a:off x="4954612" y="1173367"/>
            <a:ext cx="32652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200"/>
              <a:buFont typeface="Figtree"/>
              <a:buNone/>
              <a:defRPr sz="2200" b="1"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Advantages</a:t>
            </a:r>
          </a:p>
        </p:txBody>
      </p:sp>
      <p:cxnSp>
        <p:nvCxnSpPr>
          <p:cNvPr id="8" name="Google Shape;319;p42">
            <a:extLst>
              <a:ext uri="{FF2B5EF4-FFF2-40B4-BE49-F238E27FC236}">
                <a16:creationId xmlns:a16="http://schemas.microsoft.com/office/drawing/2014/main" id="{6C5FE53D-AE07-3DB9-4A0A-C658F8E8E718}"/>
              </a:ext>
            </a:extLst>
          </p:cNvPr>
          <p:cNvCxnSpPr/>
          <p:nvPr/>
        </p:nvCxnSpPr>
        <p:spPr>
          <a:xfrm>
            <a:off x="6255112" y="1760399"/>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0200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6" name="Google Shape;515;p54">
            <a:extLst>
              <a:ext uri="{FF2B5EF4-FFF2-40B4-BE49-F238E27FC236}">
                <a16:creationId xmlns:a16="http://schemas.microsoft.com/office/drawing/2014/main" id="{5A2AC3A3-B145-6645-2E53-945445FB817D}"/>
              </a:ext>
            </a:extLst>
          </p:cNvPr>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Django Admin GUI</a:t>
            </a:r>
            <a:endParaRPr dirty="0">
              <a:gradFill>
                <a:gsLst>
                  <a:gs pos="0">
                    <a:srgbClr val="CD9CD0"/>
                  </a:gs>
                  <a:gs pos="100000">
                    <a:srgbClr val="9CCAED"/>
                  </a:gs>
                </a:gsLst>
                <a:lin ang="0" scaled="1"/>
              </a:gradFill>
            </a:endParaRPr>
          </a:p>
        </p:txBody>
      </p:sp>
      <p:sp>
        <p:nvSpPr>
          <p:cNvPr id="8" name="Google Shape;516;p54">
            <a:extLst>
              <a:ext uri="{FF2B5EF4-FFF2-40B4-BE49-F238E27FC236}">
                <a16:creationId xmlns:a16="http://schemas.microsoft.com/office/drawing/2014/main" id="{B506B3CE-B12C-ACD8-FA34-CF0B7D7350D2}"/>
              </a:ext>
            </a:extLst>
          </p:cNvPr>
          <p:cNvSpPr txBox="1">
            <a:spLocks/>
          </p:cNvSpPr>
          <p:nvPr/>
        </p:nvSpPr>
        <p:spPr>
          <a:xfrm>
            <a:off x="5192973" y="1456790"/>
            <a:ext cx="3238240" cy="3146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buClr>
                <a:schemeClr val="tx2"/>
              </a:buClr>
              <a:buSzPts val="1200"/>
              <a:buFont typeface="Sarabun"/>
              <a:buChar char="●"/>
            </a:pPr>
            <a:r>
              <a:rPr lang="en-US" sz="1200" dirty="0">
                <a:solidFill>
                  <a:schemeClr val="tx1"/>
                </a:solidFill>
                <a:latin typeface="DM Sans" pitchFamily="2" charset="0"/>
              </a:rPr>
              <a:t>Manage users/groups</a:t>
            </a:r>
          </a:p>
          <a:p>
            <a:pPr marL="457200" indent="-304800">
              <a:buClr>
                <a:schemeClr val="tx2"/>
              </a:buClr>
              <a:buSzPts val="1200"/>
              <a:buFont typeface="Sarabun"/>
              <a:buChar char="●"/>
            </a:pPr>
            <a:r>
              <a:rPr lang="en-US" sz="1200" dirty="0">
                <a:solidFill>
                  <a:schemeClr val="tx1"/>
                </a:solidFill>
                <a:latin typeface="DM Sans" pitchFamily="2" charset="0"/>
              </a:rPr>
              <a:t>Register models with main_app/admin.py</a:t>
            </a:r>
          </a:p>
          <a:p>
            <a:pPr marL="457200" indent="-304800">
              <a:buClr>
                <a:schemeClr val="tx2"/>
              </a:buClr>
              <a:buSzPts val="1200"/>
              <a:buFont typeface="Sarabun"/>
              <a:buChar char="●"/>
            </a:pPr>
            <a:r>
              <a:rPr lang="en-US" sz="1200" dirty="0">
                <a:solidFill>
                  <a:schemeClr val="tx1"/>
                </a:solidFill>
                <a:latin typeface="DM Sans" pitchFamily="2" charset="0"/>
              </a:rPr>
              <a:t>Ensure ALLOWED HOSTS in settings.py allows all with [‘*’] or the specific IP of the machine accessing the portal</a:t>
            </a:r>
          </a:p>
          <a:p>
            <a:pPr marL="152400">
              <a:buClr>
                <a:schemeClr val="tx2"/>
              </a:buClr>
              <a:buSzPts val="1200"/>
            </a:pPr>
            <a:endParaRPr lang="en-US" sz="1200" dirty="0">
              <a:solidFill>
                <a:schemeClr val="tx1"/>
              </a:solidFill>
              <a:latin typeface="DM Sans" pitchFamily="2" charset="0"/>
            </a:endParaRPr>
          </a:p>
        </p:txBody>
      </p:sp>
      <p:grpSp>
        <p:nvGrpSpPr>
          <p:cNvPr id="10" name="Google Shape;499;p53">
            <a:extLst>
              <a:ext uri="{FF2B5EF4-FFF2-40B4-BE49-F238E27FC236}">
                <a16:creationId xmlns:a16="http://schemas.microsoft.com/office/drawing/2014/main" id="{A77F626D-AD0D-7207-6CBF-E1222B059CF5}"/>
              </a:ext>
            </a:extLst>
          </p:cNvPr>
          <p:cNvGrpSpPr/>
          <p:nvPr/>
        </p:nvGrpSpPr>
        <p:grpSpPr>
          <a:xfrm>
            <a:off x="201737" y="925191"/>
            <a:ext cx="4648863" cy="3562085"/>
            <a:chOff x="331763" y="414153"/>
            <a:chExt cx="6903246" cy="5289454"/>
          </a:xfrm>
          <a:solidFill>
            <a:srgbClr val="2F2F2F"/>
          </a:solidFill>
        </p:grpSpPr>
        <p:sp>
          <p:nvSpPr>
            <p:cNvPr id="11" name="Google Shape;500;p53">
              <a:extLst>
                <a:ext uri="{FF2B5EF4-FFF2-40B4-BE49-F238E27FC236}">
                  <a16:creationId xmlns:a16="http://schemas.microsoft.com/office/drawing/2014/main" id="{4025C27C-D574-3582-9DFC-386214C27B93}"/>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1;p53">
              <a:extLst>
                <a:ext uri="{FF2B5EF4-FFF2-40B4-BE49-F238E27FC236}">
                  <a16:creationId xmlns:a16="http://schemas.microsoft.com/office/drawing/2014/main" id="{CB67567E-43B9-857D-90F7-41E899C8FA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2;p53">
              <a:extLst>
                <a:ext uri="{FF2B5EF4-FFF2-40B4-BE49-F238E27FC236}">
                  <a16:creationId xmlns:a16="http://schemas.microsoft.com/office/drawing/2014/main" id="{6299D49B-3E10-7598-D405-D56B47F61D79}"/>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03;p53">
              <a:extLst>
                <a:ext uri="{FF2B5EF4-FFF2-40B4-BE49-F238E27FC236}">
                  <a16:creationId xmlns:a16="http://schemas.microsoft.com/office/drawing/2014/main" id="{AD343E99-BFCF-80CA-79EE-5AA0E160D488}"/>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192F6E12-8EE9-DBA3-CB8C-886326BCCA19}"/>
              </a:ext>
            </a:extLst>
          </p:cNvPr>
          <p:cNvSpPr/>
          <p:nvPr/>
        </p:nvSpPr>
        <p:spPr>
          <a:xfrm>
            <a:off x="5048595" y="3473354"/>
            <a:ext cx="3382618" cy="114641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Run server on loopback address 127.0.0.1</a:t>
            </a:r>
          </a:p>
          <a:p>
            <a:r>
              <a:rPr lang="en-US" sz="1000" dirty="0">
                <a:solidFill>
                  <a:srgbClr val="0070C0"/>
                </a:solidFill>
                <a:latin typeface="Consolas" panose="020B0609020204030204" pitchFamily="49" charset="0"/>
              </a:rPr>
              <a:t>python3 manage.py </a:t>
            </a:r>
            <a:r>
              <a:rPr lang="en-US" sz="1000" dirty="0" err="1">
                <a:solidFill>
                  <a:schemeClr val="tx1"/>
                </a:solidFill>
                <a:latin typeface="Consolas" panose="020B0609020204030204" pitchFamily="49" charset="0"/>
              </a:rPr>
              <a:t>runserver</a:t>
            </a:r>
            <a:endParaRPr lang="en-US" sz="1000" dirty="0">
              <a:solidFill>
                <a:schemeClr val="tx1"/>
              </a:solidFill>
              <a:latin typeface="Consolas" panose="020B0609020204030204" pitchFamily="49" charset="0"/>
            </a:endParaRPr>
          </a:p>
          <a:p>
            <a:endParaRPr lang="en-US" sz="1000" dirty="0">
              <a:solidFill>
                <a:schemeClr val="tx1"/>
              </a:solidFill>
              <a:latin typeface="Consolas" panose="020B0609020204030204" pitchFamily="49" charset="0"/>
            </a:endParaRPr>
          </a:p>
          <a:p>
            <a:r>
              <a:rPr lang="en-US" sz="1000" dirty="0">
                <a:solidFill>
                  <a:schemeClr val="tx2"/>
                </a:solidFill>
                <a:latin typeface="Consolas" panose="020B0609020204030204" pitchFamily="49" charset="0"/>
              </a:rPr>
              <a:t># Run server on </a:t>
            </a:r>
            <a:r>
              <a:rPr lang="en-US" sz="1000" dirty="0" err="1">
                <a:solidFill>
                  <a:schemeClr val="tx2"/>
                </a:solidFill>
                <a:latin typeface="Consolas" panose="020B0609020204030204" pitchFamily="49" charset="0"/>
              </a:rPr>
              <a:t>vm</a:t>
            </a:r>
            <a:r>
              <a:rPr lang="en-US" sz="1000" dirty="0">
                <a:solidFill>
                  <a:schemeClr val="tx2"/>
                </a:solidFill>
                <a:latin typeface="Consolas" panose="020B0609020204030204" pitchFamily="49" charset="0"/>
              </a:rPr>
              <a:t> </a:t>
            </a:r>
            <a:r>
              <a:rPr lang="en-US" sz="1000" dirty="0" err="1">
                <a:solidFill>
                  <a:schemeClr val="tx2"/>
                </a:solidFill>
                <a:latin typeface="Consolas" panose="020B0609020204030204" pitchFamily="49" charset="0"/>
              </a:rPr>
              <a:t>ip</a:t>
            </a:r>
            <a:r>
              <a:rPr lang="en-US" sz="1000" dirty="0">
                <a:solidFill>
                  <a:schemeClr val="tx2"/>
                </a:solidFill>
                <a:latin typeface="Consolas" panose="020B0609020204030204" pitchFamily="49" charset="0"/>
              </a:rPr>
              <a:t> address and port of your choosing</a:t>
            </a:r>
          </a:p>
          <a:p>
            <a:r>
              <a:rPr lang="en-US" sz="1000" dirty="0">
                <a:solidFill>
                  <a:srgbClr val="0070C0"/>
                </a:solidFill>
                <a:latin typeface="Consolas" panose="020B0609020204030204" pitchFamily="49" charset="0"/>
              </a:rPr>
              <a:t>python3 manage.py </a:t>
            </a:r>
            <a:r>
              <a:rPr lang="en-US" sz="1000" dirty="0" err="1">
                <a:solidFill>
                  <a:schemeClr val="tx1"/>
                </a:solidFill>
                <a:latin typeface="Consolas" panose="020B0609020204030204" pitchFamily="49" charset="0"/>
              </a:rPr>
              <a:t>runserver</a:t>
            </a:r>
            <a:r>
              <a:rPr lang="en-US" sz="1000" dirty="0">
                <a:solidFill>
                  <a:schemeClr val="tx1"/>
                </a:solidFill>
                <a:latin typeface="Consolas" panose="020B0609020204030204" pitchFamily="49" charset="0"/>
              </a:rPr>
              <a:t> &lt;</a:t>
            </a:r>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&gt;:&lt;port&gt;</a:t>
            </a:r>
          </a:p>
          <a:p>
            <a:endParaRPr lang="en-US" sz="1000" dirty="0">
              <a:solidFill>
                <a:schemeClr val="tx1"/>
              </a:solidFill>
              <a:latin typeface="Consolas" panose="020B0609020204030204" pitchFamily="49" charset="0"/>
            </a:endParaRPr>
          </a:p>
        </p:txBody>
      </p:sp>
      <p:pic>
        <p:nvPicPr>
          <p:cNvPr id="3" name="Picture 2" descr="A screen shot of a computer&#10;&#10;Description automatically generated">
            <a:extLst>
              <a:ext uri="{FF2B5EF4-FFF2-40B4-BE49-F238E27FC236}">
                <a16:creationId xmlns:a16="http://schemas.microsoft.com/office/drawing/2014/main" id="{6995313B-BEC1-31CE-419A-7B37BF952A59}"/>
              </a:ext>
            </a:extLst>
          </p:cNvPr>
          <p:cNvPicPr>
            <a:picLocks noChangeAspect="1"/>
          </p:cNvPicPr>
          <p:nvPr/>
        </p:nvPicPr>
        <p:blipFill>
          <a:blip r:embed="rId4"/>
          <a:stretch>
            <a:fillRect/>
          </a:stretch>
        </p:blipFill>
        <p:spPr>
          <a:xfrm>
            <a:off x="3299138" y="3994551"/>
            <a:ext cx="1656174" cy="985449"/>
          </a:xfrm>
          <a:prstGeom prst="rect">
            <a:avLst/>
          </a:prstGeom>
        </p:spPr>
      </p:pic>
    </p:spTree>
    <p:extLst>
      <p:ext uri="{BB962C8B-B14F-4D97-AF65-F5344CB8AC3E}">
        <p14:creationId xmlns:p14="http://schemas.microsoft.com/office/powerpoint/2010/main" val="31726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448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a:t>
            </a:r>
            <a:endParaRPr dirty="0">
              <a:gradFill>
                <a:gsLst>
                  <a:gs pos="0">
                    <a:srgbClr val="CD9CD0"/>
                  </a:gs>
                  <a:gs pos="100000">
                    <a:srgbClr val="9CCAED"/>
                  </a:gs>
                </a:gsLst>
                <a:lin ang="0" scaled="1"/>
              </a:gradFill>
            </a:endParaRPr>
          </a:p>
        </p:txBody>
      </p:sp>
      <p:sp>
        <p:nvSpPr>
          <p:cNvPr id="348" name="Google Shape;348;p43"/>
          <p:cNvSpPr txBox="1">
            <a:spLocks noGrp="1"/>
          </p:cNvSpPr>
          <p:nvPr>
            <p:ph type="subTitle" idx="4"/>
          </p:nvPr>
        </p:nvSpPr>
        <p:spPr>
          <a:xfrm>
            <a:off x="1465597" y="1720096"/>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Django Shell</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2211571" y="167165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2387372" y="109182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4572000" y="1129030"/>
            <a:ext cx="3859213" cy="347472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tIns="0" rtlCol="0" anchor="t"/>
          <a:lstStyle/>
          <a:p>
            <a:r>
              <a:rPr lang="en-US" sz="900" dirty="0">
                <a:solidFill>
                  <a:schemeClr val="tx2"/>
                </a:solidFill>
                <a:latin typeface="Consolas" panose="020B0609020204030204" pitchFamily="49" charset="0"/>
              </a:rPr>
              <a:t># Launch the Django shell environment</a:t>
            </a:r>
          </a:p>
          <a:p>
            <a:r>
              <a:rPr lang="en-US" sz="900" dirty="0">
                <a:solidFill>
                  <a:srgbClr val="0070C0"/>
                </a:solidFill>
                <a:latin typeface="Consolas" panose="020B0609020204030204" pitchFamily="49" charset="0"/>
              </a:rPr>
              <a:t>python3 manage.py </a:t>
            </a:r>
            <a:r>
              <a:rPr lang="en-US" sz="900" dirty="0">
                <a:solidFill>
                  <a:schemeClr val="tx1"/>
                </a:solidFill>
                <a:latin typeface="Consolas" panose="020B0609020204030204" pitchFamily="49" charset="0"/>
              </a:rPr>
              <a:t>shell</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Import all models from </a:t>
            </a:r>
            <a:r>
              <a:rPr lang="en-US" sz="900" dirty="0" err="1">
                <a:solidFill>
                  <a:schemeClr val="tx2"/>
                </a:solidFill>
                <a:latin typeface="Consolas" panose="020B0609020204030204" pitchFamily="49" charset="0"/>
              </a:rPr>
              <a:t>main_app</a:t>
            </a:r>
            <a:endParaRPr lang="en-US" sz="900" dirty="0">
              <a:solidFill>
                <a:schemeClr val="tx2"/>
              </a:solidFill>
              <a:latin typeface="Consolas" panose="020B0609020204030204" pitchFamily="49" charset="0"/>
            </a:endParaRPr>
          </a:p>
          <a:p>
            <a:r>
              <a:rPr lang="en-US" sz="900" dirty="0">
                <a:solidFill>
                  <a:schemeClr val="tx1"/>
                </a:solidFill>
                <a:latin typeface="Consolas" panose="020B0609020204030204" pitchFamily="49" charset="0"/>
              </a:rPr>
              <a:t>&gt;&gt;&gt; from </a:t>
            </a:r>
            <a:r>
              <a:rPr lang="en-US" sz="900" dirty="0" err="1">
                <a:solidFill>
                  <a:schemeClr val="tx1"/>
                </a:solidFill>
                <a:latin typeface="Consolas" panose="020B0609020204030204" pitchFamily="49" charset="0"/>
              </a:rPr>
              <a:t>main_app.models</a:t>
            </a:r>
            <a:r>
              <a:rPr lang="en-US" sz="900" dirty="0">
                <a:solidFill>
                  <a:schemeClr val="tx1"/>
                </a:solidFill>
                <a:latin typeface="Consolas" panose="020B0609020204030204" pitchFamily="49" charset="0"/>
              </a:rPr>
              <a:t> import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a:t>
            </a:r>
            <a:endParaRPr lang="en-US" sz="900" dirty="0">
              <a:solidFill>
                <a:schemeClr val="tx1"/>
              </a:solidFill>
              <a:latin typeface="Consolas" panose="020B0609020204030204" pitchFamily="49" charset="0"/>
            </a:endParaRP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first two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()[:2])</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and order by name</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RecordLabel.objects.order_by</a:t>
            </a:r>
            <a:r>
              <a:rPr lang="en-US" sz="900" dirty="0">
                <a:solidFill>
                  <a:schemeClr val="tx1"/>
                </a:solidFill>
                <a:latin typeface="Consolas" panose="020B0609020204030204" pitchFamily="49" charset="0"/>
              </a:rPr>
              <a:t>('name'))</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Records&gt;]&gt;</a:t>
            </a:r>
          </a:p>
        </p:txBody>
      </p:sp>
      <p:sp>
        <p:nvSpPr>
          <p:cNvPr id="9" name="Google Shape;316;p42">
            <a:extLst>
              <a:ext uri="{FF2B5EF4-FFF2-40B4-BE49-F238E27FC236}">
                <a16:creationId xmlns:a16="http://schemas.microsoft.com/office/drawing/2014/main" id="{6224A644-220E-051B-5AB4-6E18F2A82D5D}"/>
              </a:ext>
            </a:extLst>
          </p:cNvPr>
          <p:cNvSpPr txBox="1">
            <a:spLocks/>
          </p:cNvSpPr>
          <p:nvPr/>
        </p:nvSpPr>
        <p:spPr>
          <a:xfrm>
            <a:off x="720000" y="2196196"/>
            <a:ext cx="3592693" cy="240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t>Now we're going to utilize the Django shell environment as a scratch area for testing our ORM statements to check if we get the expected results. This is example of code that could be used in your </a:t>
            </a:r>
            <a:r>
              <a:rPr lang="en-US" dirty="0" err="1"/>
              <a:t>APIView</a:t>
            </a:r>
            <a:r>
              <a:rPr lang="en-US" dirty="0"/>
              <a:t> methods. Import statements and variable states will persist until you exit the Django shell environment. Notice when you retrieve entries from a model you get the return string formatted in models.py.</a:t>
            </a:r>
          </a:p>
          <a:p>
            <a:pPr marL="0" indent="0"/>
            <a:endParaRPr lang="en-US" dirty="0"/>
          </a:p>
        </p:txBody>
      </p:sp>
    </p:spTree>
    <p:extLst>
      <p:ext uri="{BB962C8B-B14F-4D97-AF65-F5344CB8AC3E}">
        <p14:creationId xmlns:p14="http://schemas.microsoft.com/office/powerpoint/2010/main" val="237844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 Cont.</a:t>
            </a:r>
            <a:endParaRPr dirty="0">
              <a:gradFill>
                <a:gsLst>
                  <a:gs pos="0">
                    <a:srgbClr val="CD9CD0"/>
                  </a:gs>
                  <a:gs pos="100000">
                    <a:srgbClr val="9CCAED"/>
                  </a:gs>
                </a:gsLst>
                <a:lin ang="0" scaled="1"/>
              </a:gradFill>
            </a:endParaRPr>
          </a:p>
        </p:txBody>
      </p:sp>
      <p:sp>
        <p:nvSpPr>
          <p:cNvPr id="7" name="Rectangle: Rounded Corners 6">
            <a:extLst>
              <a:ext uri="{FF2B5EF4-FFF2-40B4-BE49-F238E27FC236}">
                <a16:creationId xmlns:a16="http://schemas.microsoft.com/office/drawing/2014/main" id="{44C3BFCC-FA7A-5486-FB7A-C0C4E098B1AF}"/>
              </a:ext>
            </a:extLst>
          </p:cNvPr>
          <p:cNvSpPr/>
          <p:nvPr/>
        </p:nvSpPr>
        <p:spPr>
          <a:xfrm>
            <a:off x="706813" y="1129030"/>
            <a:ext cx="7730373" cy="347472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tIns="0" rtlCol="0" anchor="t"/>
          <a:lstStyle/>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name is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(name='Sumerian 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name is not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RecordLabel.objects.exclude</a:t>
            </a:r>
            <a:r>
              <a:rPr lang="en-US" sz="900" dirty="0">
                <a:solidFill>
                  <a:schemeClr val="tx1"/>
                </a:solidFill>
                <a:latin typeface="Consolas" panose="020B0609020204030204" pitchFamily="49" charset="0"/>
              </a:rPr>
              <a:t>(name='Sumerian 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id is 2</a:t>
            </a:r>
            <a:endParaRPr lang="en-US" sz="900" dirty="0">
              <a:solidFill>
                <a:schemeClr val="tx1"/>
              </a:solidFill>
              <a:latin typeface="Consolas" panose="020B0609020204030204" pitchFamily="49" charset="0"/>
            </a:endParaRP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(id=2))</a:t>
            </a:r>
          </a:p>
          <a:p>
            <a:r>
              <a:rPr lang="en-US" sz="900" dirty="0">
                <a:solidFill>
                  <a:srgbClr val="FFC000"/>
                </a:solidFill>
                <a:latin typeface="Consolas" panose="020B0609020204030204" pitchFamily="49" charset="0"/>
              </a:rPr>
              <a:t>Century Media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Case-sensitive: Get all entries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is exactly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name__exact</a:t>
            </a:r>
            <a:r>
              <a:rPr lang="en-US" sz="900" dirty="0">
                <a:solidFill>
                  <a:schemeClr val="tx1"/>
                </a:solidFill>
                <a:latin typeface="Consolas" panose="020B0609020204030204" pitchFamily="49" charset="0"/>
              </a:rPr>
              <a:t>='Sumerian Records'))</a:t>
            </a:r>
          </a:p>
          <a:p>
            <a:r>
              <a:rPr lang="en-US" sz="900" dirty="0">
                <a:solidFill>
                  <a:srgbClr val="FFC000"/>
                </a:solidFill>
                <a:latin typeface="Consolas" panose="020B0609020204030204" pitchFamily="49" charset="0"/>
              </a:rPr>
              <a:t>Sumerian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Case-insensitive: Get all entries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is '</a:t>
            </a:r>
            <a:r>
              <a:rPr lang="en-US" sz="900" dirty="0" err="1">
                <a:solidFill>
                  <a:schemeClr val="tx2"/>
                </a:solidFill>
                <a:latin typeface="Consolas" panose="020B0609020204030204" pitchFamily="49" charset="0"/>
              </a:rPr>
              <a:t>sumerian</a:t>
            </a:r>
            <a:r>
              <a:rPr lang="en-US" sz="900" dirty="0">
                <a:solidFill>
                  <a:schemeClr val="tx2"/>
                </a:solidFill>
                <a:latin typeface="Consolas" panose="020B0609020204030204" pitchFamily="49" charset="0"/>
              </a:rPr>
              <a:t>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(name__</a:t>
            </a:r>
            <a:r>
              <a:rPr lang="en-US" sz="900" dirty="0" err="1">
                <a:solidFill>
                  <a:schemeClr val="tx1"/>
                </a:solidFill>
                <a:latin typeface="Consolas" panose="020B0609020204030204" pitchFamily="49" charset="0"/>
              </a:rPr>
              <a:t>iexact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sumerian</a:t>
            </a:r>
            <a:r>
              <a:rPr lang="en-US" sz="900" dirty="0">
                <a:solidFill>
                  <a:schemeClr val="tx1"/>
                </a:solidFill>
                <a:latin typeface="Consolas" panose="020B0609020204030204" pitchFamily="49" charset="0"/>
              </a:rPr>
              <a:t> records'))</a:t>
            </a:r>
          </a:p>
          <a:p>
            <a:r>
              <a:rPr lang="en-US" sz="900" dirty="0">
                <a:solidFill>
                  <a:srgbClr val="FFC000"/>
                </a:solidFill>
                <a:latin typeface="Consolas" panose="020B0609020204030204" pitchFamily="49" charset="0"/>
              </a:rPr>
              <a:t>Sumerian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contain 'Records' (case-insensitive)</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(name__</a:t>
            </a:r>
            <a:r>
              <a:rPr lang="en-US" sz="900" dirty="0" err="1">
                <a:solidFill>
                  <a:schemeClr val="tx1"/>
                </a:solidFill>
                <a:latin typeface="Consolas" panose="020B0609020204030204" pitchFamily="49" charset="0"/>
              </a:rPr>
              <a:t>icontains</a:t>
            </a:r>
            <a:r>
              <a:rPr lang="en-US" sz="900" dirty="0">
                <a:solidFill>
                  <a:schemeClr val="tx1"/>
                </a:solidFill>
                <a:latin typeface="Consolas" panose="020B0609020204030204" pitchFamily="49" charset="0"/>
              </a:rPr>
              <a:t>='Records'))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Records&gt;]&gt;</a:t>
            </a:r>
          </a:p>
          <a:p>
            <a:endParaRPr lang="en-US" sz="900" dirty="0">
              <a:solidFill>
                <a:srgbClr val="FFC000"/>
              </a:solidFill>
              <a:latin typeface="Consolas" panose="020B0609020204030204" pitchFamily="49" charset="0"/>
            </a:endParaRPr>
          </a:p>
        </p:txBody>
      </p:sp>
    </p:spTree>
    <p:extLst>
      <p:ext uri="{BB962C8B-B14F-4D97-AF65-F5344CB8AC3E}">
        <p14:creationId xmlns:p14="http://schemas.microsoft.com/office/powerpoint/2010/main" val="412269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 Cont.</a:t>
            </a:r>
            <a:endParaRPr dirty="0">
              <a:gradFill>
                <a:gsLst>
                  <a:gs pos="0">
                    <a:srgbClr val="CD9CD0"/>
                  </a:gs>
                  <a:gs pos="100000">
                    <a:srgbClr val="9CCAED"/>
                  </a:gs>
                </a:gsLst>
                <a:lin ang="0" scaled="1"/>
              </a:gradFill>
            </a:endParaRPr>
          </a:p>
        </p:txBody>
      </p:sp>
      <p:sp>
        <p:nvSpPr>
          <p:cNvPr id="8" name="Rectangle: Rounded Corners 7">
            <a:extLst>
              <a:ext uri="{FF2B5EF4-FFF2-40B4-BE49-F238E27FC236}">
                <a16:creationId xmlns:a16="http://schemas.microsoft.com/office/drawing/2014/main" id="{C53CCB75-E560-29EB-75D3-60F54698F657}"/>
              </a:ext>
            </a:extLst>
          </p:cNvPr>
          <p:cNvSpPr/>
          <p:nvPr/>
        </p:nvSpPr>
        <p:spPr>
          <a:xfrm>
            <a:off x="720000" y="1129030"/>
            <a:ext cx="7730373" cy="347472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tIns="0" rtlCol="0" anchor="t"/>
          <a:lstStyle/>
          <a:p>
            <a:r>
              <a:rPr lang="en-US" sz="900" dirty="0">
                <a:solidFill>
                  <a:schemeClr val="tx2"/>
                </a:solidFill>
                <a:latin typeface="Consolas" panose="020B0609020204030204" pitchFamily="49" charset="0"/>
              </a:rPr>
              <a:t># Lookup that spans relationships: Get all records of Albums with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a:t>
            </a:r>
            <a:r>
              <a:rPr lang="en-US" sz="900" dirty="0" err="1">
                <a:solidFill>
                  <a:schemeClr val="tx2"/>
                </a:solidFill>
                <a:latin typeface="Consolas" panose="020B0609020204030204" pitchFamily="49" charset="0"/>
              </a:rPr>
              <a:t>Kscope</a:t>
            </a:r>
            <a:r>
              <a:rPr lang="en-US" sz="900" dirty="0">
                <a:solidFill>
                  <a:schemeClr val="tx2"/>
                </a:solidFill>
                <a:latin typeface="Consolas" panose="020B0609020204030204" pitchFamily="49" charset="0"/>
              </a:rPr>
              <a:t>'</a:t>
            </a:r>
          </a:p>
          <a:p>
            <a:r>
              <a:rPr lang="en-US" sz="900" dirty="0">
                <a:solidFill>
                  <a:schemeClr val="tx1"/>
                </a:solidFill>
                <a:latin typeface="Consolas" panose="020B0609020204030204" pitchFamily="49" charset="0"/>
              </a:rPr>
              <a:t>&gt;&gt;&gt; albums = </a:t>
            </a:r>
            <a:r>
              <a:rPr lang="en-US" sz="900" dirty="0" err="1">
                <a:solidFill>
                  <a:schemeClr val="tx1"/>
                </a:solidFill>
                <a:latin typeface="Consolas" panose="020B0609020204030204" pitchFamily="49" charset="0"/>
              </a:rPr>
              <a:t>Album.objects.filter</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label__name</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Kscope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&gt;&gt;&gt; print(albums)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[&lt;Album: Tesseract: Polaris&gt;, &lt;Album: Tesseract: Sonder&gt;, &lt;Album: Tesseract: War of Being&gt;]&gt;</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Many-to-many lookup: Get all records of Albums featuring Musician 'Ashe O'Hara'</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Album.objects.filter</a:t>
            </a:r>
            <a:r>
              <a:rPr lang="en-US" sz="900" dirty="0">
                <a:solidFill>
                  <a:schemeClr val="tx1"/>
                </a:solidFill>
                <a:latin typeface="Consolas" panose="020B0609020204030204" pitchFamily="49" charset="0"/>
              </a:rPr>
              <a:t>(album_members__</a:t>
            </a:r>
            <a:r>
              <a:rPr lang="en-US" sz="900" dirty="0" err="1">
                <a:solidFill>
                  <a:schemeClr val="tx1"/>
                </a:solidFill>
                <a:latin typeface="Consolas" panose="020B0609020204030204" pitchFamily="49" charset="0"/>
              </a:rPr>
              <a:t>first_name</a:t>
            </a:r>
            <a:r>
              <a:rPr lang="en-US" sz="900" dirty="0">
                <a:solidFill>
                  <a:schemeClr val="tx1"/>
                </a:solidFill>
                <a:latin typeface="Consolas" panose="020B0609020204030204" pitchFamily="49" charset="0"/>
              </a:rPr>
              <a:t>=‘Ashe'))</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[&lt;Album: Tesseract: Altered State&gt;]&gt;</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Delete an Album record</a:t>
            </a:r>
          </a:p>
          <a:p>
            <a:r>
              <a:rPr lang="en-US" sz="900" dirty="0">
                <a:solidFill>
                  <a:schemeClr val="tx1"/>
                </a:solidFill>
                <a:latin typeface="Consolas" panose="020B0609020204030204" pitchFamily="49" charset="0"/>
              </a:rPr>
              <a:t>&gt;&gt;&gt; album = </a:t>
            </a:r>
            <a:r>
              <a:rPr lang="en-US" sz="900" dirty="0" err="1">
                <a:solidFill>
                  <a:schemeClr val="tx1"/>
                </a:solidFill>
                <a:latin typeface="Consolas" panose="020B0609020204030204" pitchFamily="49" charset="0"/>
              </a:rPr>
              <a:t>Album.objects.get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title__exact</a:t>
            </a:r>
            <a:r>
              <a:rPr lang="en-US" sz="900" dirty="0">
                <a:solidFill>
                  <a:schemeClr val="tx1"/>
                </a:solidFill>
                <a:latin typeface="Consolas" panose="020B0609020204030204" pitchFamily="49" charset="0"/>
              </a:rPr>
              <a:t>='Parrhesia')</a:t>
            </a:r>
          </a:p>
          <a:p>
            <a:r>
              <a:rPr lang="en-US" sz="900" dirty="0">
                <a:solidFill>
                  <a:schemeClr val="tx1"/>
                </a:solidFill>
                <a:latin typeface="Consolas" panose="020B0609020204030204" pitchFamily="49" charset="0"/>
              </a:rPr>
              <a:t>&gt;&gt;&gt; print(album)</a:t>
            </a:r>
          </a:p>
          <a:p>
            <a:r>
              <a:rPr lang="en-US" sz="900" dirty="0">
                <a:solidFill>
                  <a:srgbClr val="FFC000"/>
                </a:solidFill>
                <a:latin typeface="Consolas" panose="020B0609020204030204" pitchFamily="49" charset="0"/>
              </a:rPr>
              <a:t>Animals as Leaders: Parrhesia</a:t>
            </a:r>
          </a:p>
          <a:p>
            <a:r>
              <a:rPr lang="en-US" sz="900" dirty="0">
                <a:solidFill>
                  <a:schemeClr val="tx1"/>
                </a:solidFill>
                <a:latin typeface="Consolas" panose="020B0609020204030204" pitchFamily="49" charset="0"/>
              </a:rPr>
              <a:t>&gt;&gt;&gt; </a:t>
            </a:r>
            <a:r>
              <a:rPr lang="en-US" sz="900" dirty="0" err="1">
                <a:solidFill>
                  <a:schemeClr val="tx1"/>
                </a:solidFill>
                <a:latin typeface="Consolas" panose="020B0609020204030204" pitchFamily="49" charset="0"/>
              </a:rPr>
              <a:t>album.delete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&gt;&gt;&gt; print(album)</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[]&gt; </a:t>
            </a:r>
            <a:r>
              <a:rPr lang="en-US" sz="900" dirty="0">
                <a:solidFill>
                  <a:schemeClr val="tx2"/>
                </a:solidFill>
                <a:latin typeface="Consolas" panose="020B0609020204030204" pitchFamily="49" charset="0"/>
              </a:rPr>
              <a:t># Check the admin portal to confirm the record has been deleted</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Update a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record</a:t>
            </a:r>
          </a:p>
          <a:p>
            <a:r>
              <a:rPr lang="en-US" sz="900" dirty="0">
                <a:solidFill>
                  <a:schemeClr val="tx1"/>
                </a:solidFill>
                <a:latin typeface="Consolas" panose="020B0609020204030204" pitchFamily="49" charset="0"/>
              </a:rPr>
              <a:t>&gt;&gt;&gt; label = </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name__exact</a:t>
            </a:r>
            <a:r>
              <a:rPr lang="en-US" sz="900" dirty="0">
                <a:solidFill>
                  <a:schemeClr val="tx1"/>
                </a:solidFill>
                <a:latin typeface="Consolas" panose="020B0609020204030204" pitchFamily="49" charset="0"/>
              </a:rPr>
              <a:t>='Sumerian Records').update(name='Sumerian Music’)</a:t>
            </a:r>
          </a:p>
          <a:p>
            <a:r>
              <a:rPr lang="en-US" sz="900" dirty="0">
                <a:solidFill>
                  <a:schemeClr val="tx1"/>
                </a:solidFill>
                <a:latin typeface="Consolas" panose="020B0609020204030204" pitchFamily="49" charset="0"/>
              </a:rPr>
              <a:t>&gt;&gt;&gt; print(label)</a:t>
            </a:r>
          </a:p>
          <a:p>
            <a:r>
              <a:rPr lang="en-US" sz="900" dirty="0">
                <a:solidFill>
                  <a:srgbClr val="FFC000"/>
                </a:solidFill>
                <a:latin typeface="Consolas" panose="020B0609020204030204" pitchFamily="49" charset="0"/>
              </a:rPr>
              <a:t>1 </a:t>
            </a:r>
            <a:r>
              <a:rPr lang="en-US" sz="900" dirty="0">
                <a:solidFill>
                  <a:schemeClr val="tx2"/>
                </a:solidFill>
                <a:latin typeface="Consolas" panose="020B0609020204030204" pitchFamily="49" charset="0"/>
              </a:rPr>
              <a:t># The print value in this case is the number of records that have been updated</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 </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Music&gt;,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rgbClr val="FFC000"/>
              </a:solidFill>
              <a:latin typeface="Consolas" panose="020B0609020204030204" pitchFamily="49" charset="0"/>
            </a:endParaRPr>
          </a:p>
        </p:txBody>
      </p:sp>
    </p:spTree>
    <p:extLst>
      <p:ext uri="{BB962C8B-B14F-4D97-AF65-F5344CB8AC3E}">
        <p14:creationId xmlns:p14="http://schemas.microsoft.com/office/powerpoint/2010/main" val="185238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RESTful Framework</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13995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3546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REST Framework Library</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Views/ViewSets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Permissions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Authentication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Routers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Browsable APIs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09243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to Install &amp; Setup DRF</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Jupiter is the biggest planet in the Solar System</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Earth is the only planet known to harbor life</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Despite being red, Mars is actually a cold place</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Update URLs</a:t>
            </a:r>
            <a:endParaRPr dirty="0">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Configure Settings</a:t>
            </a:r>
            <a:endParaRPr dirty="0">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Views</a:t>
            </a:r>
            <a:endParaRPr dirty="0">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258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Represents a user of the Django Admin system</a:t>
            </a:r>
          </a:p>
          <a:p>
            <a:pPr marL="0" lvl="0" indent="0" algn="l" rtl="0">
              <a:spcBef>
                <a:spcPts val="0"/>
              </a:spcBef>
              <a:spcAft>
                <a:spcPts val="0"/>
              </a:spcAft>
              <a:buNone/>
            </a:pPr>
            <a:r>
              <a:rPr lang="en" dirty="0"/>
              <a:t>When used with groups and views, can tailor access/view to specific needs of user</a:t>
            </a: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endpoint that needs to be accessed</a:t>
            </a:r>
          </a:p>
          <a:p>
            <a:pPr marL="0" lvl="0" indent="0" algn="r" rtl="0">
              <a:spcBef>
                <a:spcPts val="0"/>
              </a:spcBef>
              <a:spcAft>
                <a:spcPts val="0"/>
              </a:spcAft>
              <a:buNone/>
            </a:pPr>
            <a:r>
              <a:rPr lang="en" dirty="0"/>
              <a:t>Points to a view that provides the CRUD functions</a:t>
            </a:r>
          </a:p>
          <a:p>
            <a:pPr marL="0" lvl="0" indent="0" algn="r" rtl="0">
              <a:spcBef>
                <a:spcPts val="0"/>
              </a:spcBef>
              <a:spcAft>
                <a:spcPts val="0"/>
              </a:spcAft>
              <a:buNone/>
            </a:pPr>
            <a:r>
              <a:rPr lang="en" dirty="0"/>
              <a:t>Add a urls.py to apps to separate path in app specific  </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collection of permissions that can be assigned to users</a:t>
            </a:r>
          </a:p>
          <a:p>
            <a:pPr marL="0" lvl="0" indent="0" algn="l" rtl="0">
              <a:spcBef>
                <a:spcPts val="0"/>
              </a:spcBef>
              <a:spcAft>
                <a:spcPts val="0"/>
              </a:spcAft>
              <a:buNone/>
            </a:pPr>
            <a:r>
              <a:rPr lang="en" dirty="0"/>
              <a:t>A user can have multiple groups assigned to them</a:t>
            </a:r>
          </a:p>
          <a:p>
            <a:pPr marL="0" lvl="0" indent="0" algn="l" rtl="0">
              <a:spcBef>
                <a:spcPts val="0"/>
              </a:spcBef>
              <a:spcAft>
                <a:spcPts val="0"/>
              </a:spcAft>
              <a:buNone/>
            </a:pPr>
            <a:r>
              <a:rPr lang="en" dirty="0"/>
              <a:t>Simplifies permission management</a:t>
            </a:r>
          </a:p>
          <a:p>
            <a:pPr marL="0" lvl="0" indent="0" algn="l" rtl="0">
              <a:spcBef>
                <a:spcPts val="0"/>
              </a:spcBef>
              <a:spcAft>
                <a:spcPts val="0"/>
              </a:spcAft>
              <a:buNone/>
            </a:pPr>
            <a:r>
              <a:rPr lang="en" dirty="0"/>
              <a:t>Keeps permission allocation consistent</a:t>
            </a:r>
            <a:endParaRPr dirty="0"/>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Models/serializers must be imported</a:t>
            </a:r>
          </a:p>
          <a:p>
            <a:pPr marL="0" lvl="0" indent="0" algn="r" rtl="0">
              <a:spcBef>
                <a:spcPts val="0"/>
              </a:spcBef>
              <a:spcAft>
                <a:spcPts val="0"/>
              </a:spcAft>
              <a:buNone/>
            </a:pPr>
            <a:r>
              <a:rPr lang="en" dirty="0"/>
              <a:t>A class represents an endpoint and contains the functions to interact with the models</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Users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Groups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URLs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Views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Using Django Auth to Control Views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18060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Views, Endpoints &amp; APIs</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392151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Testing &amp;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1456791"/>
            <a:ext cx="2716338" cy="31469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You can replace the image on the screen with your own work. Just right-click on it and select “Replace image”</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545439" y="762723"/>
            <a:ext cx="450310" cy="4503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Views &amp; Models for NoSQL</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3573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API Endpoints &amp; Testing</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Explore ORM Functionality</a:t>
            </a:r>
            <a:endParaRPr lang="en-AU" b="0"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Clone &amp; Access Learner Lab </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Start a New Project</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649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NoSQL Database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727213" y="1150082"/>
            <a:ext cx="3478125" cy="34642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demonstrate how to configure NoSQL with Django we will be using MongoDB with the following dataset and field types listed below: </a:t>
            </a:r>
          </a:p>
          <a:p>
            <a:pPr marL="0" lvl="0" indent="0" algn="l" rtl="0">
              <a:spcBef>
                <a:spcPts val="0"/>
              </a:spcBef>
              <a:spcAft>
                <a:spcPts val="0"/>
              </a:spcAft>
              <a:buNone/>
            </a:pPr>
            <a:r>
              <a:rPr lang="en-US" dirty="0">
                <a:hlinkClick r:id="rId3"/>
              </a:rPr>
              <a:t>https://data.nasa.gov/Space-Science/Meteorite-Landings/gh4g-9sfh</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name: String</a:t>
            </a:r>
          </a:p>
          <a:p>
            <a:pPr marL="0" lvl="0" indent="0" algn="l" rtl="0">
              <a:spcBef>
                <a:spcPts val="0"/>
              </a:spcBef>
              <a:spcAft>
                <a:spcPts val="0"/>
              </a:spcAft>
              <a:buNone/>
            </a:pPr>
            <a:r>
              <a:rPr lang="en-US" dirty="0"/>
              <a:t>- id: Int32</a:t>
            </a:r>
          </a:p>
          <a:p>
            <a:pPr marL="0" lvl="0" indent="0" algn="l" rtl="0">
              <a:spcBef>
                <a:spcPts val="0"/>
              </a:spcBef>
              <a:spcAft>
                <a:spcPts val="0"/>
              </a:spcAft>
              <a:buNone/>
            </a:pPr>
            <a:r>
              <a:rPr lang="en-US" dirty="0"/>
              <a:t>- </a:t>
            </a:r>
            <a:r>
              <a:rPr lang="en-US" dirty="0" err="1"/>
              <a:t>nametype</a:t>
            </a:r>
            <a:r>
              <a:rPr lang="en-US" dirty="0"/>
              <a:t>: String</a:t>
            </a:r>
          </a:p>
          <a:p>
            <a:pPr marL="0" lvl="0" indent="0" algn="l" rtl="0">
              <a:spcBef>
                <a:spcPts val="0"/>
              </a:spcBef>
              <a:spcAft>
                <a:spcPts val="0"/>
              </a:spcAft>
              <a:buNone/>
            </a:pPr>
            <a:r>
              <a:rPr lang="en-US" dirty="0"/>
              <a:t>- </a:t>
            </a:r>
            <a:r>
              <a:rPr lang="en-US" dirty="0" err="1"/>
              <a:t>recclass</a:t>
            </a:r>
            <a:r>
              <a:rPr lang="en-US" dirty="0"/>
              <a:t>: String</a:t>
            </a:r>
          </a:p>
          <a:p>
            <a:pPr marL="0" lvl="0" indent="0" algn="l" rtl="0">
              <a:spcBef>
                <a:spcPts val="0"/>
              </a:spcBef>
              <a:spcAft>
                <a:spcPts val="0"/>
              </a:spcAft>
              <a:buNone/>
            </a:pPr>
            <a:r>
              <a:rPr lang="en-US" dirty="0"/>
              <a:t>- mass (g): String</a:t>
            </a:r>
          </a:p>
          <a:p>
            <a:pPr marL="0" lvl="0" indent="0" algn="l" rtl="0">
              <a:spcBef>
                <a:spcPts val="0"/>
              </a:spcBef>
              <a:spcAft>
                <a:spcPts val="0"/>
              </a:spcAft>
              <a:buNone/>
            </a:pPr>
            <a:r>
              <a:rPr lang="en-US" dirty="0"/>
              <a:t>- fall: String</a:t>
            </a:r>
          </a:p>
          <a:p>
            <a:pPr marL="0" lvl="0" indent="0" algn="l" rtl="0">
              <a:spcBef>
                <a:spcPts val="0"/>
              </a:spcBef>
              <a:spcAft>
                <a:spcPts val="0"/>
              </a:spcAft>
              <a:buNone/>
            </a:pPr>
            <a:r>
              <a:rPr lang="en-US" dirty="0"/>
              <a:t>- year: Int32</a:t>
            </a:r>
          </a:p>
          <a:p>
            <a:pPr marL="0" lvl="0" indent="0" algn="l" rtl="0">
              <a:spcBef>
                <a:spcPts val="0"/>
              </a:spcBef>
              <a:spcAft>
                <a:spcPts val="0"/>
              </a:spcAft>
              <a:buNone/>
            </a:pPr>
            <a:r>
              <a:rPr lang="en-US" dirty="0"/>
              <a:t>- </a:t>
            </a:r>
            <a:r>
              <a:rPr lang="en-US" dirty="0" err="1"/>
              <a:t>reclat</a:t>
            </a:r>
            <a:r>
              <a:rPr lang="en-US" dirty="0"/>
              <a:t>: Double</a:t>
            </a:r>
          </a:p>
          <a:p>
            <a:pPr marL="0" lvl="0" indent="0" algn="l" rtl="0">
              <a:spcBef>
                <a:spcPts val="0"/>
              </a:spcBef>
              <a:spcAft>
                <a:spcPts val="0"/>
              </a:spcAft>
              <a:buNone/>
            </a:pPr>
            <a:r>
              <a:rPr lang="en-US" dirty="0"/>
              <a:t>- </a:t>
            </a:r>
            <a:r>
              <a:rPr lang="en-US" dirty="0" err="1"/>
              <a:t>reclong</a:t>
            </a:r>
            <a:r>
              <a:rPr lang="en-US" dirty="0"/>
              <a:t>: Double</a:t>
            </a:r>
          </a:p>
          <a:p>
            <a:pPr marL="0" lvl="0" indent="0" algn="l" rtl="0">
              <a:spcBef>
                <a:spcPts val="0"/>
              </a:spcBef>
              <a:spcAft>
                <a:spcPts val="0"/>
              </a:spcAft>
              <a:buNone/>
            </a:pPr>
            <a:r>
              <a:rPr lang="en-US" dirty="0"/>
              <a:t>- </a:t>
            </a:r>
            <a:r>
              <a:rPr lang="en-US" dirty="0" err="1"/>
              <a:t>GeoLocation</a:t>
            </a:r>
            <a:r>
              <a:rPr lang="en-US" dirty="0"/>
              <a:t>: String</a:t>
            </a:r>
          </a:p>
          <a:p>
            <a:pPr marL="0" lvl="0" indent="0" algn="l" rtl="0">
              <a:spcBef>
                <a:spcPts val="0"/>
              </a:spcBef>
              <a:spcAft>
                <a:spcPts val="0"/>
              </a:spcAft>
              <a:buNone/>
            </a:pP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572000" y="1150082"/>
            <a:ext cx="3859213" cy="3474720"/>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Log into Atlas create Mongo account: </a:t>
            </a:r>
            <a:r>
              <a:rPr lang="en-US" sz="1000" dirty="0">
                <a:solidFill>
                  <a:schemeClr val="tx1"/>
                </a:solidFill>
                <a:latin typeface="DM Sans" pitchFamily="2" charset="0"/>
                <a:hlinkClick r:id="rId4"/>
              </a:rPr>
              <a:t>https://www.mongodb.com/atlas/database</a:t>
            </a:r>
            <a:endParaRPr lang="en-US" sz="1000" dirty="0">
              <a:solidFill>
                <a:schemeClr val="tx1"/>
              </a:solidFill>
              <a:latin typeface="DM Sans" pitchFamily="2" charset="0"/>
            </a:endParaRPr>
          </a:p>
          <a:p>
            <a:r>
              <a:rPr lang="en-US" sz="1000" dirty="0">
                <a:solidFill>
                  <a:schemeClr val="tx1"/>
                </a:solidFill>
                <a:latin typeface="DM Sans" pitchFamily="2" charset="0"/>
              </a:rPr>
              <a:t>Create a Free tier Shared Cluster called </a:t>
            </a:r>
            <a:r>
              <a:rPr lang="en-US" sz="1000" dirty="0" err="1">
                <a:solidFill>
                  <a:schemeClr val="tx1"/>
                </a:solidFill>
                <a:latin typeface="DM Sans" pitchFamily="2" charset="0"/>
              </a:rPr>
              <a:t>djangolab</a:t>
            </a:r>
            <a:r>
              <a:rPr lang="en-US" sz="1000" dirty="0">
                <a:solidFill>
                  <a:schemeClr val="tx1"/>
                </a:solidFill>
                <a:latin typeface="DM Sans" pitchFamily="2" charset="0"/>
              </a:rPr>
              <a:t>-cluster (default settings – AWS, Sydney).</a:t>
            </a:r>
          </a:p>
          <a:p>
            <a:endParaRPr lang="en-US" sz="1000" dirty="0">
              <a:solidFill>
                <a:schemeClr val="tx1"/>
              </a:solidFill>
              <a:latin typeface="DM Sans" pitchFamily="2" charset="0"/>
            </a:endParaRPr>
          </a:p>
          <a:p>
            <a:r>
              <a:rPr lang="en-US" sz="1000" dirty="0">
                <a:solidFill>
                  <a:schemeClr val="tx1"/>
                </a:solidFill>
                <a:latin typeface="DM Sans" pitchFamily="2" charset="0"/>
              </a:rPr>
              <a:t>You’ll be prompted to enter a username and password for the cluster user (not the same as MongoDB login credentials). This will be reflected in a provided connection string. Options to manage the cluster will be presented, choose to use Compass and it will download (</a:t>
            </a:r>
            <a:r>
              <a:rPr lang="en-US" sz="1000" dirty="0">
                <a:solidFill>
                  <a:schemeClr val="tx1"/>
                </a:solidFill>
                <a:latin typeface="DM Sans" pitchFamily="2" charset="0"/>
                <a:hlinkClick r:id="rId5"/>
              </a:rPr>
              <a:t>https://www.mongodb.com/try/download/compass</a:t>
            </a:r>
            <a:r>
              <a:rPr lang="en-US" sz="1000" dirty="0">
                <a:solidFill>
                  <a:schemeClr val="tx1"/>
                </a:solidFill>
                <a:latin typeface="DM Sans" pitchFamily="2" charset="0"/>
              </a:rPr>
              <a:t>). Connect to the Atlas account with the connection string.</a:t>
            </a:r>
          </a:p>
          <a:p>
            <a:endParaRPr lang="en-US" sz="1000" dirty="0">
              <a:solidFill>
                <a:schemeClr val="tx1"/>
              </a:solidFill>
              <a:latin typeface="DM Sans" pitchFamily="2" charset="0"/>
            </a:endParaRPr>
          </a:p>
          <a:p>
            <a:r>
              <a:rPr lang="en-US" sz="1000" dirty="0">
                <a:solidFill>
                  <a:schemeClr val="tx1"/>
                </a:solidFill>
                <a:latin typeface="DM Sans" pitchFamily="2" charset="0"/>
              </a:rPr>
              <a:t>Access the Cluster in Atlas and go to ‘Collections’ tab – ‘add my own data’ to create your first database. Name it </a:t>
            </a:r>
            <a:r>
              <a:rPr lang="en-US" sz="1000" dirty="0" err="1">
                <a:solidFill>
                  <a:schemeClr val="tx1"/>
                </a:solidFill>
                <a:latin typeface="DM Sans" pitchFamily="2" charset="0"/>
              </a:rPr>
              <a:t>nasa_data_db</a:t>
            </a:r>
            <a:r>
              <a:rPr lang="en-US" sz="1000" dirty="0">
                <a:solidFill>
                  <a:schemeClr val="tx1"/>
                </a:solidFill>
                <a:latin typeface="DM Sans" pitchFamily="2" charset="0"/>
              </a:rPr>
              <a:t>, and the collection </a:t>
            </a:r>
            <a:r>
              <a:rPr lang="en-US" sz="1000" dirty="0" err="1">
                <a:solidFill>
                  <a:schemeClr val="tx1"/>
                </a:solidFill>
                <a:latin typeface="DM Sans" pitchFamily="2" charset="0"/>
              </a:rPr>
              <a:t>meteorite_landings</a:t>
            </a:r>
            <a:r>
              <a:rPr lang="en-US" sz="1000" dirty="0">
                <a:solidFill>
                  <a:schemeClr val="tx1"/>
                </a:solidFill>
                <a:latin typeface="DM Sans" pitchFamily="2" charset="0"/>
              </a:rPr>
              <a:t>.</a:t>
            </a:r>
          </a:p>
          <a:p>
            <a:r>
              <a:rPr lang="en-US" sz="1000" dirty="0">
                <a:solidFill>
                  <a:schemeClr val="tx1"/>
                </a:solidFill>
                <a:latin typeface="DM Sans" pitchFamily="2" charset="0"/>
              </a:rPr>
              <a:t>In Compass, refresh and you should see the </a:t>
            </a:r>
            <a:r>
              <a:rPr lang="en-US" sz="1000" dirty="0" err="1">
                <a:solidFill>
                  <a:schemeClr val="tx1"/>
                </a:solidFill>
                <a:latin typeface="DM Sans" pitchFamily="2" charset="0"/>
              </a:rPr>
              <a:t>db</a:t>
            </a:r>
            <a:r>
              <a:rPr lang="en-US" sz="1000" dirty="0">
                <a:solidFill>
                  <a:schemeClr val="tx1"/>
                </a:solidFill>
                <a:latin typeface="DM Sans" pitchFamily="2" charset="0"/>
              </a:rPr>
              <a:t>, choose ‘create collection’ and import data. Choose the downloaded dataset. Use default settings, it should have ‘Comma’ as the delimiter. Ensure field types match.</a:t>
            </a:r>
          </a:p>
          <a:p>
            <a:r>
              <a:rPr lang="en-US" sz="1000" dirty="0">
                <a:solidFill>
                  <a:schemeClr val="tx1"/>
                </a:solidFill>
                <a:latin typeface="DM Sans" pitchFamily="2" charset="0"/>
              </a:rPr>
              <a:t>The data should now be imported and viewable in both Atlas and Compass.</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712786" y="4299774"/>
            <a:ext cx="3492552" cy="31458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6" name="Picture 5" descr="A green text on a black background&#10;&#10;Description automatically generated">
            <a:extLst>
              <a:ext uri="{FF2B5EF4-FFF2-40B4-BE49-F238E27FC236}">
                <a16:creationId xmlns:a16="http://schemas.microsoft.com/office/drawing/2014/main" id="{DC3E278E-56BD-517A-5981-0729C6A58E8C}"/>
              </a:ext>
            </a:extLst>
          </p:cNvPr>
          <p:cNvPicPr>
            <a:picLocks noChangeAspect="1"/>
          </p:cNvPicPr>
          <p:nvPr/>
        </p:nvPicPr>
        <p:blipFill>
          <a:blip r:embed="rId6"/>
          <a:stretch>
            <a:fillRect/>
          </a:stretch>
        </p:blipFill>
        <p:spPr>
          <a:xfrm>
            <a:off x="2578548" y="2797477"/>
            <a:ext cx="1810121" cy="456637"/>
          </a:xfrm>
          <a:prstGeom prst="rect">
            <a:avLst/>
          </a:prstGeom>
        </p:spPr>
      </p:pic>
    </p:spTree>
    <p:extLst>
      <p:ext uri="{BB962C8B-B14F-4D97-AF65-F5344CB8AC3E}">
        <p14:creationId xmlns:p14="http://schemas.microsoft.com/office/powerpoint/2010/main" val="2496497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Object Mapping with NoSQL</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No ORM - Pymongo</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ORM - Djongo</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ODM - MongoEngine</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5;p43">
            <a:extLst>
              <a:ext uri="{FF2B5EF4-FFF2-40B4-BE49-F238E27FC236}">
                <a16:creationId xmlns:a16="http://schemas.microsoft.com/office/drawing/2014/main" id="{43E6C91C-A559-14EC-150C-15FBB2E69121}"/>
              </a:ext>
            </a:extLst>
          </p:cNvPr>
          <p:cNvSpPr txBox="1">
            <a:spLocks/>
          </p:cNvSpPr>
          <p:nvPr/>
        </p:nvSpPr>
        <p:spPr>
          <a:xfrm>
            <a:off x="3484350" y="2753177"/>
            <a:ext cx="2175300" cy="15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a:t>Jupiter is a gs giant and the biggest planet in the Solar System. It's the fourth-brightest object in the night sky and was named after the Roman god of the skies</a:t>
            </a:r>
            <a:endParaRPr lang="en-US" dirty="0"/>
          </a:p>
        </p:txBody>
      </p:sp>
    </p:spTree>
    <p:extLst>
      <p:ext uri="{BB962C8B-B14F-4D97-AF65-F5344CB8AC3E}">
        <p14:creationId xmlns:p14="http://schemas.microsoft.com/office/powerpoint/2010/main" val="345554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401787"/>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4986"/>
            <a:ext cx="3234681" cy="31387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498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b="0" dirty="0">
                <a:gradFill>
                  <a:gsLst>
                    <a:gs pos="0">
                      <a:schemeClr val="tx2">
                        <a:lumMod val="20000"/>
                        <a:lumOff val="80000"/>
                      </a:schemeClr>
                    </a:gs>
                    <a:gs pos="100000">
                      <a:srgbClr val="9CCAED"/>
                    </a:gs>
                  </a:gsLst>
                  <a:lin ang="0" scaled="1"/>
                </a:gradFill>
              </a:rPr>
              <a:t>m</a:t>
            </a:r>
            <a:r>
              <a:rPr lang="en" b="0" dirty="0">
                <a:gradFill>
                  <a:gsLst>
                    <a:gs pos="0">
                      <a:schemeClr val="tx2">
                        <a:lumMod val="20000"/>
                        <a:lumOff val="80000"/>
                      </a:schemeClr>
                    </a:gs>
                    <a:gs pos="100000">
                      <a:srgbClr val="9CCAED"/>
                    </a:gs>
                  </a:gsLst>
                  <a:lin ang="0" scaled="1"/>
                </a:gradFill>
              </a:rPr>
              <a:t>anage.py</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sqlite</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python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729016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4637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522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4048887027"/>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523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871537773"/>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2788" y="3675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3778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and has rings. It's composed mostly of hydrogen and helium. It’s the sixth planet from the Sun</a:t>
            </a:r>
            <a:endParaRPr dirty="0"/>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3561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5;p43">
            <a:extLst>
              <a:ext uri="{FF2B5EF4-FFF2-40B4-BE49-F238E27FC236}">
                <a16:creationId xmlns:a16="http://schemas.microsoft.com/office/drawing/2014/main" id="{43E6C91C-A559-14EC-150C-15FBB2E69121}"/>
              </a:ext>
            </a:extLst>
          </p:cNvPr>
          <p:cNvSpPr txBox="1">
            <a:spLocks/>
          </p:cNvSpPr>
          <p:nvPr/>
        </p:nvSpPr>
        <p:spPr>
          <a:xfrm>
            <a:off x="3484350" y="2753177"/>
            <a:ext cx="2175300" cy="15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a:t>Jupiter is a gs giant and the biggest planet in the Solar System. It's the fourth-brightest object in the night sky and was named after the Roman god of the skies</a:t>
            </a:r>
            <a:endParaRPr lang="en-US" dirty="0"/>
          </a:p>
        </p:txBody>
      </p:sp>
    </p:spTree>
    <p:extLst>
      <p:ext uri="{BB962C8B-B14F-4D97-AF65-F5344CB8AC3E}">
        <p14:creationId xmlns:p14="http://schemas.microsoft.com/office/powerpoint/2010/main" val="2741120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88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Venus</a:t>
            </a:r>
            <a:endParaRPr b="0" dirty="0"/>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Mars</a:t>
            </a:r>
            <a:endParaRPr b="0" dirty="0"/>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13125" y="363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sz="2200" dirty="0">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sz="2200" dirty="0">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sz="2200" dirty="0">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5</a:t>
            </a:r>
            <a:endParaRPr sz="2200" dirty="0">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6</a:t>
            </a:r>
            <a:endParaRPr sz="2200" dirty="0">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7</a:t>
            </a:r>
            <a:endParaRPr sz="2200" dirty="0">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8</a:t>
            </a:r>
            <a:endParaRPr sz="2200" dirty="0">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dirty="0"/>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dirty="0"/>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dirty="0"/>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05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Neptune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Jupiter</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Mercury</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Venus</a:t>
            </a:r>
            <a:endParaRPr sz="2200" dirty="0">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360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Backend</a:t>
            </a:r>
            <a:endParaRPr sz="2200"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APIs</a:t>
            </a:r>
            <a:endParaRPr sz="2200"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Front</a:t>
            </a:r>
            <a:r>
              <a:rPr lang="en" sz="2200" b="1" dirty="0">
                <a:solidFill>
                  <a:schemeClr val="dk1"/>
                </a:solidFill>
                <a:latin typeface="Figtree"/>
                <a:ea typeface="Figtree"/>
                <a:cs typeface="Figtree"/>
                <a:sym typeface="Figtree"/>
              </a:rPr>
              <a:t> </a:t>
            </a:r>
            <a:r>
              <a:rPr lang="en" sz="2200" dirty="0">
                <a:solidFill>
                  <a:schemeClr val="dk1"/>
                </a:solidFill>
                <a:latin typeface="Figtree"/>
                <a:ea typeface="Figtree"/>
                <a:cs typeface="Figtree"/>
                <a:sym typeface="Figtree"/>
              </a:rPr>
              <a:t>End</a:t>
            </a:r>
            <a:endParaRPr sz="2200"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UI/UX</a:t>
            </a:r>
            <a:endParaRPr sz="2200"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Model</a:t>
            </a:r>
            <a:endParaRPr sz="2200"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Database</a:t>
            </a:r>
            <a:endParaRPr sz="2200"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Views</a:t>
            </a:r>
            <a:endParaRPr sz="2200"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URLs</a:t>
            </a:r>
            <a:endParaRPr sz="2200"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2788" y="3725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649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572000" y="1242228"/>
            <a:ext cx="3534031"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Black boxes like this represent the Linux terminal either directly on the VM or through the IDE</a:t>
            </a:r>
            <a:endParaRPr lang="en-AU" sz="1000" dirty="0">
              <a:solidFill>
                <a:schemeClr val="tx2"/>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692495" y="992293"/>
            <a:ext cx="914400" cy="914400"/>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698471" y="3012141"/>
            <a:ext cx="732742" cy="7315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DF95C13-4D2B-17F1-6346-967BD730EAF3}"/>
              </a:ext>
            </a:extLst>
          </p:cNvPr>
          <p:cNvPicPr>
            <a:picLocks noChangeAspect="1"/>
          </p:cNvPicPr>
          <p:nvPr/>
        </p:nvPicPr>
        <p:blipFill>
          <a:blip r:embed="rId6"/>
          <a:stretch>
            <a:fillRect/>
          </a:stretch>
        </p:blipFill>
        <p:spPr>
          <a:xfrm>
            <a:off x="995438" y="3423136"/>
            <a:ext cx="3377084" cy="82402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12788" y="352259"/>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2813567993"/>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dirty="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Mercury</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12788" y="3941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521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504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3"/>
          <a:stretch>
            <a:fillRect/>
          </a:stretch>
        </p:blipFill>
        <p:spPr>
          <a:xfrm>
            <a:off x="2355724" y="1322449"/>
            <a:ext cx="572085" cy="677854"/>
          </a:xfrm>
          <a:prstGeom prst="rect">
            <a:avLst/>
          </a:prstGeom>
        </p:spPr>
      </p:pic>
      <p:sp>
        <p:nvSpPr>
          <p:cNvPr id="314" name="Google Shape;314;p42"/>
          <p:cNvSpPr txBox="1">
            <a:spLocks noGrp="1"/>
          </p:cNvSpPr>
          <p:nvPr>
            <p:ph type="title"/>
          </p:nvPr>
        </p:nvSpPr>
        <p:spPr>
          <a:xfrm>
            <a:off x="727213" y="356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Download Ubuntu: https://</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Linux Server</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Minimum Requirements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4"/>
          <a:stretch>
            <a:fillRect/>
          </a:stretch>
        </p:blipFill>
        <p:spPr>
          <a:xfrm>
            <a:off x="6161415" y="1322449"/>
            <a:ext cx="677854" cy="677854"/>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3588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3224" y="384977"/>
            <a:ext cx="356299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4" y="1661026"/>
            <a:ext cx="3562989" cy="2942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1" y="539750"/>
            <a:ext cx="3562991" cy="406400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sz="1200" dirty="0">
                <a:solidFill>
                  <a:schemeClr val="tx1"/>
                </a:solidFill>
                <a:latin typeface="DM Sans" pitchFamily="2" charset="0"/>
                <a:hlinkClick r:id="rId3"/>
              </a:rPr>
              <a:t>https://www.python.org/downloads/</a:t>
            </a:r>
            <a:endParaRPr lang="en-AU" sz="1200" dirty="0">
              <a:solidFill>
                <a:schemeClr val="tx1"/>
              </a:solidFill>
              <a:latin typeface="DM Sans" pitchFamily="2" charset="0"/>
            </a:endParaRPr>
          </a:p>
          <a:p>
            <a:pPr algn="ctr"/>
            <a:endParaRPr lang="en-AU" sz="1200" dirty="0">
              <a:solidFill>
                <a:schemeClr val="tx1"/>
              </a:solidFill>
              <a:latin typeface="DM Sans" pitchFamily="2" charset="0"/>
            </a:endParaRPr>
          </a:p>
          <a:p>
            <a:pPr algn="ctr"/>
            <a:r>
              <a:rPr lang="en-AU" sz="1200" dirty="0">
                <a:solidFill>
                  <a:schemeClr val="tx1"/>
                </a:solidFill>
                <a:latin typeface="DM Sans" pitchFamily="2" charset="0"/>
              </a:rPr>
              <a:t>Using ‘python3’ on </a:t>
            </a:r>
            <a:r>
              <a:rPr lang="en-AU" sz="1200" dirty="0" err="1">
                <a:solidFill>
                  <a:schemeClr val="tx1"/>
                </a:solidFill>
                <a:latin typeface="DM Sans" pitchFamily="2" charset="0"/>
              </a:rPr>
              <a:t>linux</a:t>
            </a:r>
            <a:r>
              <a:rPr lang="en-AU" sz="1200" dirty="0">
                <a:solidFill>
                  <a:schemeClr val="tx1"/>
                </a:solidFill>
                <a:latin typeface="DM Sans" pitchFamily="2" charset="0"/>
              </a:rPr>
              <a:t>/mac - </a:t>
            </a:r>
            <a:r>
              <a:rPr lang="en-US" sz="1200" dirty="0">
                <a:solidFill>
                  <a:schemeClr val="tx1"/>
                </a:solidFill>
                <a:latin typeface="DM Sans" pitchFamily="2" charset="0"/>
              </a:rPr>
              <a:t>On many Linux distributions, python typically refers to Python 2.x, while python3 explicitly calls Python 3.x. Many modern Linux distributions have started to phase out Python 2, and in some cases, python may now point to python3.</a:t>
            </a:r>
          </a:p>
          <a:p>
            <a:pPr algn="ctr"/>
            <a:endParaRPr lang="en-US" sz="1200" dirty="0">
              <a:solidFill>
                <a:schemeClr val="tx1"/>
              </a:solidFill>
              <a:latin typeface="DM Sans" pitchFamily="2" charset="0"/>
            </a:endParaRPr>
          </a:p>
          <a:p>
            <a:pPr algn="ctr"/>
            <a:r>
              <a:rPr lang="en-US" sz="1200" dirty="0">
                <a:solidFill>
                  <a:schemeClr val="tx1"/>
                </a:solidFill>
                <a:latin typeface="DM Sans" pitchFamily="2" charset="0"/>
              </a:rPr>
              <a:t>Use ‘python –version’ to detect what that command uses (if it is python 3.10.12 for example)</a:t>
            </a:r>
          </a:p>
          <a:p>
            <a:pPr algn="ctr"/>
            <a:r>
              <a:rPr lang="en-US" sz="1200" dirty="0">
                <a:solidFill>
                  <a:schemeClr val="tx1"/>
                </a:solidFill>
                <a:latin typeface="DM Sans" pitchFamily="2" charset="0"/>
              </a:rPr>
              <a:t>Use ‘python3 –version’ to detect what that command uses</a:t>
            </a:r>
            <a:endParaRPr lang="en-AU" sz="1200" dirty="0">
              <a:solidFill>
                <a:schemeClr val="tx1"/>
              </a:solidFill>
              <a:latin typeface="DM Sans" pitchFamily="2" charset="0"/>
            </a:endParaRP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4197699" y="4066310"/>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70799" y="3520622"/>
            <a:ext cx="2956954" cy="126703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Same with install, newer package managers will point python to 3 though some older ones will point python to 2 so you can explicitly state the version you want:</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Access Lab Projects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12788"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5330</TotalTime>
  <Words>9000</Words>
  <Application>Microsoft Office PowerPoint</Application>
  <PresentationFormat>On-screen Show (16:9)</PresentationFormat>
  <Paragraphs>1043</Paragraphs>
  <Slides>60</Slides>
  <Notes>60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Sarabun</vt:lpstr>
      <vt:lpstr>Figtree</vt:lpstr>
      <vt:lpstr>Open Sans Light</vt:lpstr>
      <vt:lpstr>Nunito Light</vt:lpstr>
      <vt:lpstr>Arial</vt:lpstr>
      <vt:lpstr>Consolas</vt:lpstr>
      <vt:lpstr>Anaheim</vt:lpstr>
      <vt:lpstr>DM Sans</vt:lpstr>
      <vt:lpstr>Wingdings</vt:lpstr>
      <vt:lpstr>PT Sans</vt:lpstr>
      <vt:lpstr>Calibri</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Access Lab Projects </vt:lpstr>
      <vt:lpstr>Working With Repo Workflow</vt:lpstr>
      <vt:lpstr>Use VS Code to Access Labs</vt:lpstr>
      <vt:lpstr>Repo Contents and Django Project Files</vt:lpstr>
      <vt:lpstr>Out-of-the-box Django Setup</vt:lpstr>
      <vt:lpstr>Considerations for Project Structure</vt:lpstr>
      <vt:lpstr>Explore ORM Functionality</vt:lpstr>
      <vt:lpstr>Enforcing ORM Requirements</vt:lpstr>
      <vt:lpstr>Setup of sql_ex Project</vt:lpstr>
      <vt:lpstr>Result of Migrating Model Code to Schema</vt:lpstr>
      <vt:lpstr>Django Admin GUI</vt:lpstr>
      <vt:lpstr>ORM Commands</vt:lpstr>
      <vt:lpstr>ORM Commands Cont.</vt:lpstr>
      <vt:lpstr>ORM Commands Cont.</vt:lpstr>
      <vt:lpstr>Setup RESTful Framework</vt:lpstr>
      <vt:lpstr>Django REST Framework Library</vt:lpstr>
      <vt:lpstr>How to Install &amp; Setup DRF</vt:lpstr>
      <vt:lpstr>Using Django Auth to Control Views</vt:lpstr>
      <vt:lpstr>Views, Endpoints &amp; APIs</vt:lpstr>
      <vt:lpstr>API Testing &amp; Documentation</vt:lpstr>
      <vt:lpstr>APIs and Documentation</vt:lpstr>
      <vt:lpstr>API Views &amp; Models for NoSQL</vt:lpstr>
      <vt:lpstr>Configure a NoSQL Database</vt:lpstr>
      <vt:lpstr>Object Mapping with NoSQL</vt:lpstr>
      <vt:lpstr>Start a New Project</vt:lpstr>
      <vt:lpstr>Learning Resources</vt:lpstr>
      <vt:lpstr>Command Cheat Sheet</vt:lpstr>
      <vt:lpstr>Command Cheat Sheet</vt:lpstr>
      <vt:lpstr>Thanks!</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Command Cheat Sheet</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Popular Front End Frameworks</vt:lpstr>
      <vt:lpstr>You can use another graph</vt:lpstr>
      <vt:lpstr>Our team</vt:lpstr>
      <vt:lpstr>— Someone Famous</vt:lpstr>
      <vt:lpstr>Awesome words</vt:lpstr>
      <vt:lpstr>A picture always reinforces  the concept</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39</cp:revision>
  <dcterms:modified xsi:type="dcterms:W3CDTF">2024-08-08T08:04:23Z</dcterms:modified>
</cp:coreProperties>
</file>